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1" r:id="rId5"/>
  </p:sldMasterIdLst>
  <p:notesMasterIdLst>
    <p:notesMasterId r:id="rId13"/>
  </p:notesMasterIdLst>
  <p:handoutMasterIdLst>
    <p:handoutMasterId r:id="rId14"/>
  </p:handoutMasterIdLst>
  <p:sldIdLst>
    <p:sldId id="307" r:id="rId6"/>
    <p:sldId id="355" r:id="rId7"/>
    <p:sldId id="353" r:id="rId8"/>
    <p:sldId id="328" r:id="rId9"/>
    <p:sldId id="356" r:id="rId10"/>
    <p:sldId id="348" r:id="rId11"/>
    <p:sldId id="354" r:id="rId12"/>
  </p:sldIdLst>
  <p:sldSz cx="12192000" cy="6858000"/>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guide id="3" orient="horz" pos="3133">
          <p15:clr>
            <a:srgbClr val="A4A3A4"/>
          </p15:clr>
        </p15:guide>
        <p15:guide id="4"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5E"/>
    <a:srgbClr val="B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94028" autoAdjust="0"/>
  </p:normalViewPr>
  <p:slideViewPr>
    <p:cSldViewPr>
      <p:cViewPr varScale="1">
        <p:scale>
          <a:sx n="79" d="100"/>
          <a:sy n="79" d="100"/>
        </p:scale>
        <p:origin x="112" y="81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108" d="100"/>
          <a:sy n="108" d="100"/>
        </p:scale>
        <p:origin x="-1440" y="-72"/>
      </p:cViewPr>
      <p:guideLst>
        <p:guide orient="horz" pos="2160"/>
        <p:guide pos="2880"/>
        <p:guide orient="horz" pos="3133"/>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quarter" idx="1"/>
          </p:nvPr>
        </p:nvSpPr>
        <p:spPr>
          <a:xfrm>
            <a:off x="3854939" y="0"/>
            <a:ext cx="2949099" cy="497206"/>
          </a:xfrm>
          <a:prstGeom prst="rect">
            <a:avLst/>
          </a:prstGeom>
        </p:spPr>
        <p:txBody>
          <a:bodyPr vert="horz" lIns="91440" tIns="45720" rIns="91440" bIns="45720" rtlCol="0"/>
          <a:lstStyle>
            <a:lvl1pPr algn="r">
              <a:defRPr sz="1200"/>
            </a:lvl1pPr>
          </a:lstStyle>
          <a:p>
            <a:fld id="{C78AE9DC-F186-4DD3-ACBC-116F2D4DF563}" type="datetime1">
              <a:rPr lang="fr-BE" smtClean="0"/>
              <a:t>25-09-17</a:t>
            </a:fld>
            <a:endParaRPr lang="fr-BE" dirty="0"/>
          </a:p>
        </p:txBody>
      </p:sp>
      <p:sp>
        <p:nvSpPr>
          <p:cNvPr id="5" name="Espace réservé du numéro de diapositive 4"/>
          <p:cNvSpPr>
            <a:spLocks noGrp="1"/>
          </p:cNvSpPr>
          <p:nvPr>
            <p:ph type="sldNum" sz="quarter" idx="3"/>
          </p:nvPr>
        </p:nvSpPr>
        <p:spPr>
          <a:xfrm>
            <a:off x="3854939" y="9445169"/>
            <a:ext cx="2949099" cy="497206"/>
          </a:xfrm>
          <a:prstGeom prst="rect">
            <a:avLst/>
          </a:prstGeom>
        </p:spPr>
        <p:txBody>
          <a:bodyPr vert="horz" lIns="91440" tIns="45720" rIns="91440" bIns="45720" rtlCol="0" anchor="b"/>
          <a:lstStyle>
            <a:lvl1pPr algn="r">
              <a:defRPr sz="1200"/>
            </a:lvl1pPr>
          </a:lstStyle>
          <a:p>
            <a:fld id="{9355817E-60A4-48B3-ADF9-90F040CD300A}" type="slidenum">
              <a:rPr lang="fr-BE" smtClean="0"/>
              <a:t>‹N°›</a:t>
            </a:fld>
            <a:endParaRPr lang="fr-BE" dirty="0"/>
          </a:p>
        </p:txBody>
      </p:sp>
      <p:sp>
        <p:nvSpPr>
          <p:cNvPr id="8" name="Espace réservé du pied de page 7"/>
          <p:cNvSpPr>
            <a:spLocks noGrp="1"/>
          </p:cNvSpPr>
          <p:nvPr>
            <p:ph type="ftr" sz="quarter" idx="2"/>
          </p:nvPr>
        </p:nvSpPr>
        <p:spPr>
          <a:xfrm>
            <a:off x="0" y="9444594"/>
            <a:ext cx="2949099" cy="497206"/>
          </a:xfrm>
          <a:prstGeom prst="rect">
            <a:avLst/>
          </a:prstGeom>
        </p:spPr>
        <p:txBody>
          <a:bodyPr vert="horz" lIns="91440" tIns="45720" rIns="91440" bIns="45720" rtlCol="0" anchor="b"/>
          <a:lstStyle>
            <a:lvl1pPr algn="l">
              <a:defRPr sz="1200"/>
            </a:lvl1pPr>
          </a:lstStyle>
          <a:p>
            <a:endParaRPr lang="fr-BE" dirty="0"/>
          </a:p>
        </p:txBody>
      </p:sp>
      <p:sp>
        <p:nvSpPr>
          <p:cNvPr id="9" name="Espace réservé de l'en-tête 8"/>
          <p:cNvSpPr>
            <a:spLocks noGrp="1"/>
          </p:cNvSpPr>
          <p:nvPr>
            <p:ph type="hdr" sz="quarter"/>
          </p:nvPr>
        </p:nvSpPr>
        <p:spPr>
          <a:xfrm>
            <a:off x="0" y="0"/>
            <a:ext cx="2949099" cy="497206"/>
          </a:xfrm>
          <a:prstGeom prst="rect">
            <a:avLst/>
          </a:prstGeom>
        </p:spPr>
        <p:txBody>
          <a:bodyPr vert="horz" lIns="91440" tIns="45720" rIns="91440" bIns="45720" rtlCol="0"/>
          <a:lstStyle>
            <a:lvl1pPr algn="l">
              <a:defRPr sz="1200"/>
            </a:lvl1pPr>
          </a:lstStyle>
          <a:p>
            <a:endParaRPr lang="fr-BE" dirty="0"/>
          </a:p>
        </p:txBody>
      </p:sp>
    </p:spTree>
    <p:extLst>
      <p:ext uri="{BB962C8B-B14F-4D97-AF65-F5344CB8AC3E}">
        <p14:creationId xmlns:p14="http://schemas.microsoft.com/office/powerpoint/2010/main" val="476338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7206"/>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idx="1"/>
          </p:nvPr>
        </p:nvSpPr>
        <p:spPr>
          <a:xfrm>
            <a:off x="3854939" y="0"/>
            <a:ext cx="2949099" cy="497206"/>
          </a:xfrm>
          <a:prstGeom prst="rect">
            <a:avLst/>
          </a:prstGeom>
        </p:spPr>
        <p:txBody>
          <a:bodyPr vert="horz" lIns="91440" tIns="45720" rIns="91440" bIns="45720" rtlCol="0"/>
          <a:lstStyle>
            <a:lvl1pPr algn="r">
              <a:defRPr sz="1200"/>
            </a:lvl1pPr>
          </a:lstStyle>
          <a:p>
            <a:fld id="{3CFC51EB-FD30-461D-8BD9-F33BCF425D2B}" type="datetimeFigureOut">
              <a:rPr lang="fr-BE" smtClean="0"/>
              <a:t>25-09-17</a:t>
            </a:fld>
            <a:endParaRPr lang="fr-BE" dirty="0"/>
          </a:p>
        </p:txBody>
      </p:sp>
      <p:sp>
        <p:nvSpPr>
          <p:cNvPr id="4" name="Espace réservé de l'image des diapositives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0562" y="4723447"/>
            <a:ext cx="5444490" cy="447484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45169"/>
            <a:ext cx="2949099" cy="497206"/>
          </a:xfrm>
          <a:prstGeom prst="rect">
            <a:avLst/>
          </a:prstGeom>
        </p:spPr>
        <p:txBody>
          <a:bodyPr vert="horz" lIns="91440" tIns="45720" rIns="91440" bIns="45720" rtlCol="0" anchor="b"/>
          <a:lstStyle>
            <a:lvl1pPr algn="l">
              <a:defRPr sz="1200"/>
            </a:lvl1pPr>
          </a:lstStyle>
          <a:p>
            <a:endParaRPr lang="fr-BE" dirty="0"/>
          </a:p>
        </p:txBody>
      </p:sp>
      <p:sp>
        <p:nvSpPr>
          <p:cNvPr id="7" name="Espace réservé du numéro de diapositive 6"/>
          <p:cNvSpPr>
            <a:spLocks noGrp="1"/>
          </p:cNvSpPr>
          <p:nvPr>
            <p:ph type="sldNum" sz="quarter" idx="5"/>
          </p:nvPr>
        </p:nvSpPr>
        <p:spPr>
          <a:xfrm>
            <a:off x="3854939" y="9445169"/>
            <a:ext cx="2949099" cy="497206"/>
          </a:xfrm>
          <a:prstGeom prst="rect">
            <a:avLst/>
          </a:prstGeom>
        </p:spPr>
        <p:txBody>
          <a:bodyPr vert="horz" lIns="91440" tIns="45720" rIns="91440" bIns="45720" rtlCol="0" anchor="b"/>
          <a:lstStyle>
            <a:lvl1pPr algn="r">
              <a:defRPr sz="1200"/>
            </a:lvl1pPr>
          </a:lstStyle>
          <a:p>
            <a:fld id="{8679C627-BA8F-4BF3-9950-5B5D51FFABB7}" type="slidenum">
              <a:rPr lang="fr-BE" smtClean="0"/>
              <a:t>‹N°›</a:t>
            </a:fld>
            <a:endParaRPr lang="fr-BE" dirty="0"/>
          </a:p>
        </p:txBody>
      </p:sp>
    </p:spTree>
    <p:extLst>
      <p:ext uri="{BB962C8B-B14F-4D97-AF65-F5344CB8AC3E}">
        <p14:creationId xmlns:p14="http://schemas.microsoft.com/office/powerpoint/2010/main" val="4083471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8679C627-BA8F-4BF3-9950-5B5D51FFABB7}" type="slidenum">
              <a:rPr lang="fr-BE" smtClean="0"/>
              <a:t>3</a:t>
            </a:fld>
            <a:endParaRPr lang="fr-BE" dirty="0"/>
          </a:p>
        </p:txBody>
      </p:sp>
    </p:spTree>
    <p:extLst>
      <p:ext uri="{BB962C8B-B14F-4D97-AF65-F5344CB8AC3E}">
        <p14:creationId xmlns:p14="http://schemas.microsoft.com/office/powerpoint/2010/main" val="394812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8679C627-BA8F-4BF3-9950-5B5D51FFABB7}" type="slidenum">
              <a:rPr lang="fr-BE" smtClean="0"/>
              <a:t>5</a:t>
            </a:fld>
            <a:endParaRPr lang="fr-BE" dirty="0"/>
          </a:p>
        </p:txBody>
      </p:sp>
    </p:spTree>
    <p:extLst>
      <p:ext uri="{BB962C8B-B14F-4D97-AF65-F5344CB8AC3E}">
        <p14:creationId xmlns:p14="http://schemas.microsoft.com/office/powerpoint/2010/main" val="1555659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p:cNvSpPr>
            <a:spLocks noGrp="1"/>
          </p:cNvSpPr>
          <p:nvPr>
            <p:ph type="dt" sz="half" idx="10"/>
          </p:nvPr>
        </p:nvSpPr>
        <p:spPr/>
        <p:txBody>
          <a:bodyPr/>
          <a:lstStyle/>
          <a:p>
            <a:fld id="{708F332F-C09E-47D8-8F30-614809CEB4A8}" type="datetime10">
              <a:rPr lang="fr-BE" smtClean="0"/>
              <a:t>17:08</a:t>
            </a:fld>
            <a:endParaRPr lang="fr-BE" dirty="0"/>
          </a:p>
        </p:txBody>
      </p:sp>
      <p:sp>
        <p:nvSpPr>
          <p:cNvPr id="6" name="Espace réservé du numéro de diapositive 5"/>
          <p:cNvSpPr>
            <a:spLocks noGrp="1"/>
          </p:cNvSpPr>
          <p:nvPr>
            <p:ph type="sldNum" sz="quarter" idx="12"/>
          </p:nvPr>
        </p:nvSpPr>
        <p:spPr/>
        <p:txBody>
          <a:bodyPr/>
          <a:lstStyle>
            <a:lvl1pPr>
              <a:defRPr>
                <a:solidFill>
                  <a:schemeClr val="tx1"/>
                </a:solidFill>
              </a:defRPr>
            </a:lvl1pPr>
          </a:lstStyle>
          <a:p>
            <a:fld id="{D5746C00-6A7B-41D2-BA9E-952DCB29F124}" type="slidenum">
              <a:rPr lang="fr-BE" smtClean="0"/>
              <a:t>‹N°›</a:t>
            </a:fld>
            <a:endParaRPr lang="fr-BE" dirty="0"/>
          </a:p>
        </p:txBody>
      </p:sp>
    </p:spTree>
    <p:extLst>
      <p:ext uri="{BB962C8B-B14F-4D97-AF65-F5344CB8AC3E}">
        <p14:creationId xmlns:p14="http://schemas.microsoft.com/office/powerpoint/2010/main" val="2889139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188" y="4800600"/>
            <a:ext cx="7315200" cy="566738"/>
          </a:xfrm>
        </p:spPr>
        <p:txBody>
          <a:bodyPr anchor="b"/>
          <a:lstStyle>
            <a:lvl1pPr algn="l">
              <a:defRPr sz="2000" b="1"/>
            </a:lvl1pPr>
          </a:lstStyle>
          <a:p>
            <a:r>
              <a:rPr lang="fr-FR"/>
              <a:t>Modifiez le style du titre</a:t>
            </a:r>
            <a:endParaRPr lang="fr-BE"/>
          </a:p>
        </p:txBody>
      </p:sp>
      <p:sp>
        <p:nvSpPr>
          <p:cNvPr id="3" name="Espace réservé pour une imag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5718CD9-2E05-4AB4-A258-21645CB31461}" type="datetimeFigureOut">
              <a:rPr lang="fr-BE" smtClean="0"/>
              <a:t>25-09-17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23B5D19-86A5-49A9-87E4-236CEC1B68F9}" type="slidenum">
              <a:rPr lang="fr-BE" smtClean="0"/>
              <a:t>‹N°›</a:t>
            </a:fld>
            <a:endParaRPr lang="fr-BE"/>
          </a:p>
        </p:txBody>
      </p:sp>
    </p:spTree>
    <p:extLst>
      <p:ext uri="{BB962C8B-B14F-4D97-AF65-F5344CB8AC3E}">
        <p14:creationId xmlns:p14="http://schemas.microsoft.com/office/powerpoint/2010/main" val="433087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35718CD9-2E05-4AB4-A258-21645CB31461}" type="datetimeFigureOut">
              <a:rPr lang="fr-BE" smtClean="0"/>
              <a:t>25-09-17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23B5D19-86A5-49A9-87E4-236CEC1B68F9}" type="slidenum">
              <a:rPr lang="fr-BE" smtClean="0"/>
              <a:t>‹N°›</a:t>
            </a:fld>
            <a:endParaRPr lang="fr-BE"/>
          </a:p>
        </p:txBody>
      </p:sp>
    </p:spTree>
    <p:extLst>
      <p:ext uri="{BB962C8B-B14F-4D97-AF65-F5344CB8AC3E}">
        <p14:creationId xmlns:p14="http://schemas.microsoft.com/office/powerpoint/2010/main" val="758099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8"/>
            <a:ext cx="2743200" cy="5851525"/>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609600" y="274638"/>
            <a:ext cx="80772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35718CD9-2E05-4AB4-A258-21645CB31461}" type="datetimeFigureOut">
              <a:rPr lang="fr-BE" smtClean="0"/>
              <a:t>25-09-17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23B5D19-86A5-49A9-87E4-236CEC1B68F9}" type="slidenum">
              <a:rPr lang="fr-BE" smtClean="0"/>
              <a:t>‹N°›</a:t>
            </a:fld>
            <a:endParaRPr lang="fr-BE"/>
          </a:p>
        </p:txBody>
      </p:sp>
    </p:spTree>
    <p:extLst>
      <p:ext uri="{BB962C8B-B14F-4D97-AF65-F5344CB8AC3E}">
        <p14:creationId xmlns:p14="http://schemas.microsoft.com/office/powerpoint/2010/main" val="135014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3200" cy="1470025"/>
          </a:xfrm>
        </p:spPr>
        <p:txBody>
          <a:bodyPr/>
          <a:lstStyle/>
          <a:p>
            <a:r>
              <a:rPr lang="fr-FR"/>
              <a:t>Modifiez le style du titre</a:t>
            </a:r>
            <a:endParaRPr lang="fr-BE"/>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p>
            <a:fld id="{35718CD9-2E05-4AB4-A258-21645CB31461}" type="datetimeFigureOut">
              <a:rPr lang="fr-BE" smtClean="0"/>
              <a:t>25-09-17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23B5D19-86A5-49A9-87E4-236CEC1B68F9}" type="slidenum">
              <a:rPr lang="fr-BE" smtClean="0"/>
              <a:t>‹N°›</a:t>
            </a:fld>
            <a:endParaRPr lang="fr-BE"/>
          </a:p>
        </p:txBody>
      </p:sp>
    </p:spTree>
    <p:extLst>
      <p:ext uri="{BB962C8B-B14F-4D97-AF65-F5344CB8AC3E}">
        <p14:creationId xmlns:p14="http://schemas.microsoft.com/office/powerpoint/2010/main" val="4195597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35718CD9-2E05-4AB4-A258-21645CB31461}" type="datetimeFigureOut">
              <a:rPr lang="fr-BE" smtClean="0"/>
              <a:t>25-09-17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23B5D19-86A5-49A9-87E4-236CEC1B68F9}" type="slidenum">
              <a:rPr lang="fr-BE" smtClean="0"/>
              <a:t>‹N°›</a:t>
            </a:fld>
            <a:endParaRPr lang="fr-BE"/>
          </a:p>
        </p:txBody>
      </p:sp>
    </p:spTree>
    <p:extLst>
      <p:ext uri="{BB962C8B-B14F-4D97-AF65-F5344CB8AC3E}">
        <p14:creationId xmlns:p14="http://schemas.microsoft.com/office/powerpoint/2010/main" val="428771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3200" cy="1362075"/>
          </a:xfrm>
        </p:spPr>
        <p:txBody>
          <a:bodyPr anchor="t"/>
          <a:lstStyle>
            <a:lvl1pPr algn="l">
              <a:defRPr sz="4000" b="1" cap="all"/>
            </a:lvl1pPr>
          </a:lstStyle>
          <a:p>
            <a:r>
              <a:rPr lang="fr-FR"/>
              <a:t>Modifiez le style du titre</a:t>
            </a:r>
            <a:endParaRPr lang="fr-BE"/>
          </a:p>
        </p:txBody>
      </p:sp>
      <p:sp>
        <p:nvSpPr>
          <p:cNvPr id="3" name="Espace réservé du texte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35718CD9-2E05-4AB4-A258-21645CB31461}" type="datetimeFigureOut">
              <a:rPr lang="fr-BE" smtClean="0"/>
              <a:t>25-09-17</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23B5D19-86A5-49A9-87E4-236CEC1B68F9}" type="slidenum">
              <a:rPr lang="fr-BE" smtClean="0"/>
              <a:t>‹N°›</a:t>
            </a:fld>
            <a:endParaRPr lang="fr-BE"/>
          </a:p>
        </p:txBody>
      </p:sp>
    </p:spTree>
    <p:extLst>
      <p:ext uri="{BB962C8B-B14F-4D97-AF65-F5344CB8AC3E}">
        <p14:creationId xmlns:p14="http://schemas.microsoft.com/office/powerpoint/2010/main" val="78810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35718CD9-2E05-4AB4-A258-21645CB31461}" type="datetimeFigureOut">
              <a:rPr lang="fr-BE" smtClean="0"/>
              <a:t>25-09-17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23B5D19-86A5-49A9-87E4-236CEC1B68F9}" type="slidenum">
              <a:rPr lang="fr-BE" smtClean="0"/>
              <a:t>‹N°›</a:t>
            </a:fld>
            <a:endParaRPr lang="fr-BE"/>
          </a:p>
        </p:txBody>
      </p:sp>
    </p:spTree>
    <p:extLst>
      <p:ext uri="{BB962C8B-B14F-4D97-AF65-F5344CB8AC3E}">
        <p14:creationId xmlns:p14="http://schemas.microsoft.com/office/powerpoint/2010/main" val="18021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35718CD9-2E05-4AB4-A258-21645CB31461}" type="datetimeFigureOut">
              <a:rPr lang="fr-BE" smtClean="0"/>
              <a:t>25-09-17</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23B5D19-86A5-49A9-87E4-236CEC1B68F9}" type="slidenum">
              <a:rPr lang="fr-BE" smtClean="0"/>
              <a:t>‹N°›</a:t>
            </a:fld>
            <a:endParaRPr lang="fr-BE"/>
          </a:p>
        </p:txBody>
      </p:sp>
    </p:spTree>
    <p:extLst>
      <p:ext uri="{BB962C8B-B14F-4D97-AF65-F5344CB8AC3E}">
        <p14:creationId xmlns:p14="http://schemas.microsoft.com/office/powerpoint/2010/main" val="381249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2"/>
          <p:cNvSpPr>
            <a:spLocks noGrp="1"/>
          </p:cNvSpPr>
          <p:nvPr>
            <p:ph type="dt" sz="half" idx="10"/>
          </p:nvPr>
        </p:nvSpPr>
        <p:spPr/>
        <p:txBody>
          <a:bodyPr/>
          <a:lstStyle/>
          <a:p>
            <a:fld id="{35718CD9-2E05-4AB4-A258-21645CB31461}" type="datetimeFigureOut">
              <a:rPr lang="fr-BE" smtClean="0"/>
              <a:t>25-09-17</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23B5D19-86A5-49A9-87E4-236CEC1B68F9}" type="slidenum">
              <a:rPr lang="fr-BE" smtClean="0"/>
              <a:t>‹N°›</a:t>
            </a:fld>
            <a:endParaRPr lang="fr-BE"/>
          </a:p>
        </p:txBody>
      </p:sp>
    </p:spTree>
    <p:extLst>
      <p:ext uri="{BB962C8B-B14F-4D97-AF65-F5344CB8AC3E}">
        <p14:creationId xmlns:p14="http://schemas.microsoft.com/office/powerpoint/2010/main" val="35309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5718CD9-2E05-4AB4-A258-21645CB31461}" type="datetimeFigureOut">
              <a:rPr lang="fr-BE" smtClean="0"/>
              <a:t>25-09-17</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23B5D19-86A5-49A9-87E4-236CEC1B68F9}" type="slidenum">
              <a:rPr lang="fr-BE" smtClean="0"/>
              <a:t>‹N°›</a:t>
            </a:fld>
            <a:endParaRPr lang="fr-BE"/>
          </a:p>
        </p:txBody>
      </p:sp>
    </p:spTree>
    <p:extLst>
      <p:ext uri="{BB962C8B-B14F-4D97-AF65-F5344CB8AC3E}">
        <p14:creationId xmlns:p14="http://schemas.microsoft.com/office/powerpoint/2010/main" val="656321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p:spPr>
        <p:txBody>
          <a:bodyPr anchor="b"/>
          <a:lstStyle>
            <a:lvl1pPr algn="l">
              <a:defRPr sz="2000" b="1"/>
            </a:lvl1pPr>
          </a:lstStyle>
          <a:p>
            <a:r>
              <a:rPr lang="fr-FR"/>
              <a:t>Modifiez le style du titre</a:t>
            </a:r>
            <a:endParaRPr lang="fr-BE"/>
          </a:p>
        </p:txBody>
      </p:sp>
      <p:sp>
        <p:nvSpPr>
          <p:cNvPr id="3" name="Espace réservé du contenu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5718CD9-2E05-4AB4-A258-21645CB31461}" type="datetimeFigureOut">
              <a:rPr lang="fr-BE" smtClean="0"/>
              <a:t>25-09-17</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23B5D19-86A5-49A9-87E4-236CEC1B68F9}" type="slidenum">
              <a:rPr lang="fr-BE" smtClean="0"/>
              <a:t>‹N°›</a:t>
            </a:fld>
            <a:endParaRPr lang="fr-BE"/>
          </a:p>
        </p:txBody>
      </p:sp>
    </p:spTree>
    <p:extLst>
      <p:ext uri="{BB962C8B-B14F-4D97-AF65-F5344CB8AC3E}">
        <p14:creationId xmlns:p14="http://schemas.microsoft.com/office/powerpoint/2010/main" val="931340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e la date 3"/>
          <p:cNvSpPr>
            <a:spLocks noGrp="1"/>
          </p:cNvSpPr>
          <p:nvPr>
            <p:ph type="dt" sz="half" idx="2"/>
          </p:nvPr>
        </p:nvSpPr>
        <p:spPr>
          <a:xfrm>
            <a:off x="9168341" y="11663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fr-BE" dirty="0"/>
          </a:p>
        </p:txBody>
      </p:sp>
      <p:sp>
        <p:nvSpPr>
          <p:cNvPr id="6" name="Espace réservé du numéro de diapositive 5"/>
          <p:cNvSpPr>
            <a:spLocks noGrp="1"/>
          </p:cNvSpPr>
          <p:nvPr>
            <p:ph type="sldNum" sz="quarter" idx="4"/>
          </p:nvPr>
        </p:nvSpPr>
        <p:spPr>
          <a:xfrm>
            <a:off x="9072331" y="638917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C24E9-7C8B-4FB2-9436-4B2C2602E8D6}" type="slidenum">
              <a:rPr lang="fr-BE" smtClean="0">
                <a:solidFill>
                  <a:srgbClr val="FF0000"/>
                </a:solidFill>
              </a:rPr>
              <a:t>‹N°›</a:t>
            </a:fld>
            <a:endParaRPr lang="fr-BE" dirty="0">
              <a:solidFill>
                <a:srgbClr val="FF0000"/>
              </a:solidFill>
            </a:endParaRPr>
          </a:p>
        </p:txBody>
      </p:sp>
    </p:spTree>
    <p:extLst>
      <p:ext uri="{BB962C8B-B14F-4D97-AF65-F5344CB8AC3E}">
        <p14:creationId xmlns:p14="http://schemas.microsoft.com/office/powerpoint/2010/main" val="3780515038"/>
      </p:ext>
    </p:extLst>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457200" indent="-457200" algn="l" defTabSz="914400" rtl="0" eaLnBrk="1" latinLnBrk="0" hangingPunct="1">
        <a:spcBef>
          <a:spcPct val="20000"/>
        </a:spcBef>
        <a:buClrTx/>
        <a:buFontTx/>
        <a:buBlip>
          <a:blip r:embed="rId3"/>
        </a:buBlip>
        <a:defRPr sz="3200" kern="1200">
          <a:solidFill>
            <a:schemeClr val="tx1"/>
          </a:solidFill>
          <a:latin typeface="+mn-lt"/>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SzPct val="76000"/>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18CD9-2E05-4AB4-A258-21645CB31461}" type="datetimeFigureOut">
              <a:rPr lang="fr-BE" smtClean="0"/>
              <a:t>25-09-17</a:t>
            </a:fld>
            <a:endParaRPr lang="fr-BE"/>
          </a:p>
        </p:txBody>
      </p:sp>
      <p:sp>
        <p:nvSpPr>
          <p:cNvPr id="5" name="Espace réservé du pied de page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B5D19-86A5-49A9-87E4-236CEC1B68F9}" type="slidenum">
              <a:rPr lang="fr-BE" smtClean="0"/>
              <a:t>‹N°›</a:t>
            </a:fld>
            <a:endParaRPr lang="fr-BE"/>
          </a:p>
        </p:txBody>
      </p:sp>
    </p:spTree>
    <p:extLst>
      <p:ext uri="{BB962C8B-B14F-4D97-AF65-F5344CB8AC3E}">
        <p14:creationId xmlns:p14="http://schemas.microsoft.com/office/powerpoint/2010/main" val="4213291913"/>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hyperlink" Target="https://www.youtube.com/watch?v=ZnNEndrKcUY" TargetMode="External"/><Relationship Id="rId5" Type="http://schemas.openxmlformats.org/officeDocument/2006/relationships/image" Target="../media/image3.png"/><Relationship Id="rId4" Type="http://schemas.openxmlformats.org/officeDocument/2006/relationships/hyperlink" Target="../../160524%20pr&#233;sentations/La%20SCOP,%20l'entreprise%20d&#233;mocratique%20et%20solidaire.mp4" TargetMode="External"/></Relationships>
</file>

<file path=ppt/slides/_rels/slide4.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 Type="http://schemas.openxmlformats.org/officeDocument/2006/relationships/tags" Target="../tags/tag6.xml"/><Relationship Id="rId16" Type="http://schemas.openxmlformats.org/officeDocument/2006/relationships/tags" Target="../tags/tag20.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tags" Target="../tags/tag19.xml"/><Relationship Id="rId10" Type="http://schemas.openxmlformats.org/officeDocument/2006/relationships/tags" Target="../tags/tag14.xml"/><Relationship Id="rId19" Type="http://schemas.openxmlformats.org/officeDocument/2006/relationships/slideLayout" Target="../slideLayouts/slideLayout1.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hyperlink" Target="http://les-scop.be/spip.php?article25" TargetMode="External"/><Relationship Id="rId5" Type="http://schemas.openxmlformats.org/officeDocument/2006/relationships/hyperlink" Target="https://www.youtube.com/watch?v=-S9fpvLtJMI&amp;feature=youtu.be" TargetMode="External"/><Relationship Id="rId4" Type="http://schemas.openxmlformats.org/officeDocument/2006/relationships/hyperlink" Target="https://www.youtube.com/watch?v=ZnNEndrKcUY"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tags" Target="../tags/tag2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cstate="print">
            <a:extLst>
              <a:ext uri="{28A0092B-C50C-407E-A947-70E740481C1C}">
                <a14:useLocalDpi xmlns:a14="http://schemas.microsoft.com/office/drawing/2010/main" val="0"/>
              </a:ext>
            </a:extLst>
          </a:blip>
          <a:srcRect t="30230" b="27699"/>
          <a:stretch/>
        </p:blipFill>
        <p:spPr>
          <a:xfrm>
            <a:off x="9963912" y="5794104"/>
            <a:ext cx="2228088" cy="936104"/>
          </a:xfrm>
          <a:prstGeom prst="rect">
            <a:avLst/>
          </a:prstGeom>
        </p:spPr>
      </p:pic>
      <p:sp>
        <p:nvSpPr>
          <p:cNvPr id="2" name="Titre 1"/>
          <p:cNvSpPr>
            <a:spLocks noGrp="1"/>
          </p:cNvSpPr>
          <p:nvPr>
            <p:ph type="title"/>
            <p:custDataLst>
              <p:tags r:id="rId1"/>
            </p:custDataLst>
          </p:nvPr>
        </p:nvSpPr>
        <p:spPr>
          <a:xfrm>
            <a:off x="227348" y="3284984"/>
            <a:ext cx="11737304" cy="2977172"/>
          </a:xfrm>
        </p:spPr>
        <p:txBody>
          <a:bodyPr>
            <a:normAutofit fontScale="90000"/>
          </a:bodyPr>
          <a:lstStyle/>
          <a:p>
            <a:r>
              <a:rPr lang="fr-FR" dirty="0">
                <a:ea typeface="Calibri"/>
                <a:cs typeface="Segoe UI Light" panose="020B0502040204020203" pitchFamily="34" charset="0"/>
              </a:rPr>
              <a:t>La </a:t>
            </a:r>
            <a:r>
              <a:rPr lang="fr-FR" b="1" dirty="0">
                <a:ea typeface="Calibri"/>
                <a:cs typeface="Segoe UI Light" panose="020B0502040204020203" pitchFamily="34" charset="0"/>
              </a:rPr>
              <a:t>S</a:t>
            </a:r>
            <a:r>
              <a:rPr lang="fr-FR" dirty="0">
                <a:ea typeface="Calibri"/>
                <a:cs typeface="Segoe UI Light" panose="020B0502040204020203" pitchFamily="34" charset="0"/>
              </a:rPr>
              <a:t>ociété </a:t>
            </a:r>
            <a:r>
              <a:rPr lang="fr-FR" b="1" dirty="0" err="1">
                <a:ea typeface="Calibri"/>
                <a:cs typeface="Segoe UI Light" panose="020B0502040204020203" pitchFamily="34" charset="0"/>
              </a:rPr>
              <a:t>CO</a:t>
            </a:r>
            <a:r>
              <a:rPr lang="fr-FR" dirty="0" err="1">
                <a:ea typeface="Calibri"/>
                <a:cs typeface="Segoe UI Light" panose="020B0502040204020203" pitchFamily="34" charset="0"/>
              </a:rPr>
              <a:t>opérative</a:t>
            </a:r>
            <a:r>
              <a:rPr lang="fr-FR" dirty="0">
                <a:ea typeface="Calibri"/>
                <a:cs typeface="Segoe UI Light" panose="020B0502040204020203" pitchFamily="34" charset="0"/>
              </a:rPr>
              <a:t> et </a:t>
            </a:r>
            <a:r>
              <a:rPr lang="fr-FR" b="1" dirty="0">
                <a:ea typeface="Calibri"/>
                <a:cs typeface="Segoe UI Light" panose="020B0502040204020203" pitchFamily="34" charset="0"/>
              </a:rPr>
              <a:t>P</a:t>
            </a:r>
            <a:r>
              <a:rPr lang="fr-FR" dirty="0">
                <a:ea typeface="Calibri"/>
                <a:cs typeface="Segoe UI Light" panose="020B0502040204020203" pitchFamily="34" charset="0"/>
              </a:rPr>
              <a:t>articipative (SCOP), </a:t>
            </a:r>
            <a:br>
              <a:rPr lang="fr-FR" dirty="0">
                <a:ea typeface="Calibri"/>
                <a:cs typeface="Segoe UI Light" panose="020B0502040204020203" pitchFamily="34" charset="0"/>
              </a:rPr>
            </a:br>
            <a:r>
              <a:rPr lang="fr-FR" dirty="0">
                <a:ea typeface="Calibri"/>
                <a:cs typeface="Segoe UI Light" panose="020B0502040204020203" pitchFamily="34" charset="0"/>
              </a:rPr>
              <a:t>une alternative crédible pour la pérennisation et la transmission d’entreprises? </a:t>
            </a:r>
            <a:br>
              <a:rPr lang="fr-FR" dirty="0">
                <a:ea typeface="Calibri"/>
                <a:cs typeface="Segoe UI Light" panose="020B0502040204020203" pitchFamily="34" charset="0"/>
              </a:rPr>
            </a:br>
            <a:br>
              <a:rPr lang="fr-FR" dirty="0">
                <a:ea typeface="Calibri"/>
                <a:cs typeface="Segoe UI Light" panose="020B0502040204020203" pitchFamily="34" charset="0"/>
              </a:rPr>
            </a:br>
            <a:r>
              <a:rPr lang="fr-FR" b="1" dirty="0">
                <a:ea typeface="Calibri"/>
                <a:cs typeface="Segoe UI Light" panose="020B0502040204020203" pitchFamily="34" charset="0"/>
              </a:rPr>
              <a:t>Comité des Régions</a:t>
            </a:r>
            <a:br>
              <a:rPr lang="fr-FR" dirty="0">
                <a:ea typeface="Calibri"/>
                <a:cs typeface="Segoe UI Light" panose="020B0502040204020203" pitchFamily="34" charset="0"/>
              </a:rPr>
            </a:br>
            <a:br>
              <a:rPr lang="fr-FR" dirty="0">
                <a:ea typeface="Calibri"/>
                <a:cs typeface="Segoe UI Light" panose="020B0502040204020203" pitchFamily="34" charset="0"/>
              </a:rPr>
            </a:br>
            <a:r>
              <a:rPr lang="fr-FR" sz="2200" dirty="0">
                <a:ea typeface="Calibri"/>
                <a:cs typeface="Segoe UI Light" panose="020B0502040204020203" pitchFamily="34" charset="0"/>
              </a:rPr>
              <a:t>26 septembre 2017</a:t>
            </a:r>
            <a:br>
              <a:rPr lang="fr-FR" dirty="0">
                <a:ea typeface="Calibri"/>
                <a:cs typeface="Segoe UI Light" panose="020B0502040204020203" pitchFamily="34" charset="0"/>
              </a:rPr>
            </a:br>
            <a:br>
              <a:rPr lang="fr-FR" dirty="0">
                <a:ea typeface="Calibri"/>
                <a:cs typeface="Segoe UI Light" panose="020B0502040204020203" pitchFamily="34" charset="0"/>
              </a:rPr>
            </a:br>
            <a:r>
              <a:rPr lang="fr-FR" sz="2200" dirty="0">
                <a:ea typeface="Calibri"/>
                <a:cs typeface="Segoe UI Light" panose="020B0502040204020203" pitchFamily="34" charset="0"/>
              </a:rPr>
              <a:t>par Didier GOETGHEBUER</a:t>
            </a:r>
            <a:br>
              <a:rPr lang="fr-BE" dirty="0">
                <a:ea typeface="Calibri"/>
                <a:cs typeface="Times New Roman"/>
              </a:rPr>
            </a:br>
            <a:br>
              <a:rPr lang="fr-FR" b="1" cap="small" dirty="0"/>
            </a:br>
            <a:br>
              <a:rPr lang="fr-FR" b="1" cap="small" dirty="0"/>
            </a:br>
            <a:endParaRPr lang="fr-BE" dirty="0"/>
          </a:p>
        </p:txBody>
      </p:sp>
    </p:spTree>
    <p:extLst>
      <p:ext uri="{BB962C8B-B14F-4D97-AF65-F5344CB8AC3E}">
        <p14:creationId xmlns:p14="http://schemas.microsoft.com/office/powerpoint/2010/main" val="2658739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407368" y="1772816"/>
            <a:ext cx="11218778" cy="4929413"/>
          </a:xfrm>
        </p:spPr>
        <p:txBody>
          <a:bodyPr>
            <a:normAutofit/>
          </a:bodyPr>
          <a:lstStyle/>
          <a:p>
            <a:pPr>
              <a:lnSpc>
                <a:spcPct val="120000"/>
              </a:lnSpc>
              <a:buFont typeface="Arial" panose="020B0604020202020204" pitchFamily="34" charset="0"/>
              <a:buChar char="•"/>
            </a:pPr>
            <a:endParaRPr lang="fr-FR" sz="2400" dirty="0"/>
          </a:p>
          <a:p>
            <a:pPr lvl="0">
              <a:lnSpc>
                <a:spcPct val="200000"/>
              </a:lnSpc>
              <a:buFont typeface="Arial" panose="020B0604020202020204" pitchFamily="34" charset="0"/>
              <a:buChar char="•"/>
            </a:pPr>
            <a:r>
              <a:rPr lang="fr-FR" sz="2400" dirty="0"/>
              <a:t>L’entreprise démocratique et solidaire (Leçon n° 6)</a:t>
            </a:r>
          </a:p>
          <a:p>
            <a:pPr lvl="0">
              <a:lnSpc>
                <a:spcPct val="200000"/>
              </a:lnSpc>
              <a:buFont typeface="Arial" panose="020B0604020202020204" pitchFamily="34" charset="0"/>
              <a:buChar char="•"/>
            </a:pPr>
            <a:r>
              <a:rPr lang="fr-FR" sz="2400" dirty="0"/>
              <a:t>La « tarte » à la SCOP</a:t>
            </a:r>
          </a:p>
          <a:p>
            <a:pPr lvl="0">
              <a:lnSpc>
                <a:spcPct val="200000"/>
              </a:lnSpc>
              <a:buFont typeface="Arial" panose="020B0604020202020204" pitchFamily="34" charset="0"/>
              <a:buChar char="•"/>
            </a:pPr>
            <a:r>
              <a:rPr lang="fr-FR" sz="2400" dirty="0"/>
              <a:t>Le témoignage de Michel Foucart (</a:t>
            </a:r>
            <a:r>
              <a:rPr lang="fr-FR" sz="2400" dirty="0" err="1"/>
              <a:t>Technord</a:t>
            </a:r>
            <a:r>
              <a:rPr lang="fr-FR" sz="2400" dirty="0"/>
              <a:t>)</a:t>
            </a:r>
          </a:p>
          <a:p>
            <a:pPr>
              <a:lnSpc>
                <a:spcPct val="200000"/>
              </a:lnSpc>
              <a:buFont typeface="Arial" panose="020B0604020202020204" pitchFamily="34" charset="0"/>
              <a:buChar char="•"/>
            </a:pPr>
            <a:r>
              <a:rPr lang="fr-FR" sz="2400" dirty="0"/>
              <a:t>SCOP en Belgique: les enjeux</a:t>
            </a:r>
          </a:p>
          <a:p>
            <a:pPr>
              <a:lnSpc>
                <a:spcPct val="200000"/>
              </a:lnSpc>
              <a:buFont typeface="Arial" panose="020B0604020202020204" pitchFamily="34" charset="0"/>
              <a:buChar char="•"/>
            </a:pPr>
            <a:r>
              <a:rPr lang="fr-FR" sz="2400" dirty="0"/>
              <a:t>Atelier avec les professionnels de la transmission </a:t>
            </a:r>
          </a:p>
          <a:p>
            <a:pPr lvl="0">
              <a:lnSpc>
                <a:spcPct val="120000"/>
              </a:lnSpc>
              <a:buFont typeface="Arial" panose="020B0604020202020204" pitchFamily="34" charset="0"/>
              <a:buChar char="•"/>
            </a:pPr>
            <a:endParaRPr lang="fr-FR" sz="4100" dirty="0"/>
          </a:p>
          <a:p>
            <a:pPr marL="0" lvl="0" indent="0">
              <a:lnSpc>
                <a:spcPct val="120000"/>
              </a:lnSpc>
              <a:buNone/>
            </a:pPr>
            <a:endParaRPr lang="fr-FR" sz="2100" dirty="0"/>
          </a:p>
          <a:p>
            <a:pPr marL="0" lvl="0" indent="0">
              <a:buNone/>
            </a:pPr>
            <a:endParaRPr lang="fr-FR" sz="2000" dirty="0"/>
          </a:p>
          <a:p>
            <a:pPr marL="0" lvl="0" indent="0">
              <a:buNone/>
            </a:pPr>
            <a:endParaRPr lang="fr-BE" sz="2000" dirty="0"/>
          </a:p>
          <a:p>
            <a:pPr marL="0" indent="0">
              <a:buNone/>
            </a:pPr>
            <a:endParaRPr lang="fr-BE" dirty="0"/>
          </a:p>
        </p:txBody>
      </p:sp>
      <p:sp>
        <p:nvSpPr>
          <p:cNvPr id="6" name="Titre 1"/>
          <p:cNvSpPr>
            <a:spLocks noGrp="1"/>
          </p:cNvSpPr>
          <p:nvPr>
            <p:ph type="title"/>
            <p:custDataLst>
              <p:tags r:id="rId2"/>
            </p:custDataLst>
          </p:nvPr>
        </p:nvSpPr>
        <p:spPr>
          <a:xfrm>
            <a:off x="0" y="-28245"/>
            <a:ext cx="12192000" cy="1143000"/>
          </a:xfrm>
          <a:ln>
            <a:solidFill>
              <a:srgbClr val="0070C0"/>
            </a:solidFill>
          </a:ln>
        </p:spPr>
        <p:txBody>
          <a:bodyPr/>
          <a:lstStyle/>
          <a:p>
            <a:pPr algn="l"/>
            <a:r>
              <a:rPr lang="fr-BE" dirty="0">
                <a:latin typeface="Segoe UI Light" panose="020B0502040204020203" pitchFamily="34" charset="0"/>
                <a:cs typeface="Segoe UI Light" panose="020B0502040204020203" pitchFamily="34" charset="0"/>
              </a:rPr>
              <a:t>Le programme</a:t>
            </a:r>
          </a:p>
        </p:txBody>
      </p:sp>
    </p:spTree>
    <p:extLst>
      <p:ext uri="{BB962C8B-B14F-4D97-AF65-F5344CB8AC3E}">
        <p14:creationId xmlns:p14="http://schemas.microsoft.com/office/powerpoint/2010/main" val="3396470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a:hlinkClick r:id="rId4" action="ppaction://hlinkfile"/>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35"/>
          <a:stretch/>
        </p:blipFill>
        <p:spPr bwMode="auto">
          <a:xfrm>
            <a:off x="3431704" y="3212976"/>
            <a:ext cx="6096000" cy="2879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1"/>
          <p:cNvSpPr>
            <a:spLocks noGrp="1"/>
          </p:cNvSpPr>
          <p:nvPr>
            <p:ph type="title"/>
            <p:custDataLst>
              <p:tags r:id="rId1"/>
            </p:custDataLst>
          </p:nvPr>
        </p:nvSpPr>
        <p:spPr>
          <a:xfrm>
            <a:off x="0" y="-28245"/>
            <a:ext cx="12192000" cy="1143000"/>
          </a:xfrm>
          <a:ln>
            <a:solidFill>
              <a:srgbClr val="0070C0"/>
            </a:solidFill>
          </a:ln>
        </p:spPr>
        <p:txBody>
          <a:bodyPr>
            <a:normAutofit/>
          </a:bodyPr>
          <a:lstStyle/>
          <a:p>
            <a:pPr algn="l"/>
            <a:r>
              <a:rPr lang="fr-BE" dirty="0">
                <a:latin typeface="Segoe UI Light" panose="020B0502040204020203" pitchFamily="34" charset="0"/>
                <a:cs typeface="Segoe UI Light" panose="020B0502040204020203" pitchFamily="34" charset="0"/>
              </a:rPr>
              <a:t>L’entreprise démocratique et solidaire</a:t>
            </a:r>
          </a:p>
        </p:txBody>
      </p:sp>
      <p:sp>
        <p:nvSpPr>
          <p:cNvPr id="9" name="ZoneTexte 8"/>
          <p:cNvSpPr txBox="1"/>
          <p:nvPr/>
        </p:nvSpPr>
        <p:spPr>
          <a:xfrm>
            <a:off x="263352" y="1225689"/>
            <a:ext cx="11161240" cy="5632311"/>
          </a:xfrm>
          <a:prstGeom prst="rect">
            <a:avLst/>
          </a:prstGeom>
          <a:noFill/>
        </p:spPr>
        <p:txBody>
          <a:bodyPr wrap="square" rtlCol="0">
            <a:spAutoFit/>
          </a:bodyPr>
          <a:lstStyle/>
          <a:p>
            <a:pPr>
              <a:lnSpc>
                <a:spcPct val="150000"/>
              </a:lnSpc>
            </a:pPr>
            <a:r>
              <a:rPr lang="fr-FR" altLang="fr-FR" sz="2400" dirty="0"/>
              <a:t>Les SCOP sont formées par des travailleurs de toutes catégories ou qualifications professionnelles, associés pour exercer en commun leurs professions dans une entreprise qu’ils gèrent directement ou par l’intermédiaire de mandataires désignés par eux et en leur sein.</a:t>
            </a:r>
          </a:p>
          <a:p>
            <a:pPr>
              <a:lnSpc>
                <a:spcPct val="150000"/>
              </a:lnSpc>
            </a:pPr>
            <a:endParaRPr lang="fr-FR" altLang="fr-FR" sz="2400" dirty="0"/>
          </a:p>
          <a:p>
            <a:pPr>
              <a:lnSpc>
                <a:spcPct val="150000"/>
              </a:lnSpc>
            </a:pPr>
            <a:endParaRPr lang="fr-FR" altLang="fr-FR" sz="2400" dirty="0"/>
          </a:p>
          <a:p>
            <a:pPr>
              <a:lnSpc>
                <a:spcPct val="150000"/>
              </a:lnSpc>
            </a:pPr>
            <a:endParaRPr lang="fr-FR" altLang="fr-FR" sz="2400" dirty="0"/>
          </a:p>
          <a:p>
            <a:pPr>
              <a:lnSpc>
                <a:spcPct val="150000"/>
              </a:lnSpc>
            </a:pPr>
            <a:r>
              <a:rPr lang="fr-FR" altLang="fr-FR" sz="2400" dirty="0">
                <a:hlinkClick r:id="rId6"/>
              </a:rPr>
              <a:t> </a:t>
            </a:r>
          </a:p>
          <a:p>
            <a:pPr>
              <a:lnSpc>
                <a:spcPct val="150000"/>
              </a:lnSpc>
            </a:pPr>
            <a:endParaRPr lang="fr-FR" altLang="fr-FR" sz="2400" dirty="0">
              <a:hlinkClick r:id="rId6"/>
            </a:endParaRPr>
          </a:p>
          <a:p>
            <a:pPr>
              <a:lnSpc>
                <a:spcPct val="150000"/>
              </a:lnSpc>
            </a:pPr>
            <a:r>
              <a:rPr lang="fr-FR" altLang="fr-FR" sz="2400" dirty="0">
                <a:hlinkClick r:id="rId6"/>
              </a:rPr>
              <a:t>https://www.youtube.com/watch?v=ZnNEndrKcUY</a:t>
            </a:r>
            <a:r>
              <a:rPr lang="fr-FR" altLang="fr-FR" sz="2400" dirty="0"/>
              <a:t> </a:t>
            </a:r>
          </a:p>
        </p:txBody>
      </p:sp>
    </p:spTree>
    <p:extLst>
      <p:ext uri="{BB962C8B-B14F-4D97-AF65-F5344CB8AC3E}">
        <p14:creationId xmlns:p14="http://schemas.microsoft.com/office/powerpoint/2010/main" val="2025503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0" y="-28245"/>
            <a:ext cx="12192000" cy="1143000"/>
          </a:xfrm>
          <a:ln>
            <a:solidFill>
              <a:srgbClr val="0070C0"/>
            </a:solidFill>
          </a:ln>
        </p:spPr>
        <p:txBody>
          <a:bodyPr/>
          <a:lstStyle/>
          <a:p>
            <a:pPr algn="l"/>
            <a:r>
              <a:rPr lang="fr-BE" dirty="0">
                <a:latin typeface="Segoe UI Light" panose="020B0502040204020203" pitchFamily="34" charset="0"/>
                <a:cs typeface="Segoe UI Light" panose="020B0502040204020203" pitchFamily="34" charset="0"/>
              </a:rPr>
              <a:t>La « tarte » à la SCOP</a:t>
            </a:r>
          </a:p>
        </p:txBody>
      </p:sp>
      <p:sp>
        <p:nvSpPr>
          <p:cNvPr id="9" name="Forme libre 8"/>
          <p:cNvSpPr/>
          <p:nvPr>
            <p:custDataLst>
              <p:tags r:id="rId2"/>
            </p:custDataLst>
          </p:nvPr>
        </p:nvSpPr>
        <p:spPr>
          <a:xfrm>
            <a:off x="4649055" y="1451591"/>
            <a:ext cx="2758571" cy="2739269"/>
          </a:xfrm>
          <a:custGeom>
            <a:avLst/>
            <a:gdLst>
              <a:gd name="connsiteX0" fmla="*/ 2389225 w 4778450"/>
              <a:gd name="connsiteY0" fmla="*/ 0 h 4778450"/>
              <a:gd name="connsiteX1" fmla="*/ 4458355 w 4778450"/>
              <a:gd name="connsiteY1" fmla="*/ 1194612 h 4778450"/>
              <a:gd name="connsiteX2" fmla="*/ 4458355 w 4778450"/>
              <a:gd name="connsiteY2" fmla="*/ 3583837 h 4778450"/>
              <a:gd name="connsiteX3" fmla="*/ 2389225 w 4778450"/>
              <a:gd name="connsiteY3" fmla="*/ 2389225 h 4778450"/>
              <a:gd name="connsiteX4" fmla="*/ 2389225 w 4778450"/>
              <a:gd name="connsiteY4" fmla="*/ 0 h 477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8450" h="4778450">
                <a:moveTo>
                  <a:pt x="2389225" y="0"/>
                </a:moveTo>
                <a:cubicBezTo>
                  <a:pt x="3242813" y="0"/>
                  <a:pt x="4031561" y="455384"/>
                  <a:pt x="4458355" y="1194612"/>
                </a:cubicBezTo>
                <a:cubicBezTo>
                  <a:pt x="4885149" y="1933841"/>
                  <a:pt x="4885149" y="2844608"/>
                  <a:pt x="4458355" y="3583837"/>
                </a:cubicBezTo>
                <a:lnTo>
                  <a:pt x="2389225" y="2389225"/>
                </a:lnTo>
                <a:lnTo>
                  <a:pt x="2389225"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27208" tIns="910948" rIns="588402" bIns="2333106" numCol="1" spcCol="1270" anchor="ctr" anchorCtr="0">
            <a:noAutofit/>
          </a:bodyPr>
          <a:lstStyle/>
          <a:p>
            <a:pPr lvl="0" algn="ctr" defTabSz="1022350">
              <a:lnSpc>
                <a:spcPct val="90000"/>
              </a:lnSpc>
              <a:spcBef>
                <a:spcPct val="0"/>
              </a:spcBef>
              <a:spcAft>
                <a:spcPct val="35000"/>
              </a:spcAft>
            </a:pPr>
            <a:endParaRPr lang="fr-FR" sz="2000" kern="1200" dirty="0"/>
          </a:p>
        </p:txBody>
      </p:sp>
      <p:sp>
        <p:nvSpPr>
          <p:cNvPr id="10" name="Forme libre 9"/>
          <p:cNvSpPr/>
          <p:nvPr>
            <p:custDataLst>
              <p:tags r:id="rId3"/>
            </p:custDataLst>
          </p:nvPr>
        </p:nvSpPr>
        <p:spPr>
          <a:xfrm>
            <a:off x="4640477" y="1433989"/>
            <a:ext cx="2727389" cy="2859107"/>
          </a:xfrm>
          <a:custGeom>
            <a:avLst/>
            <a:gdLst>
              <a:gd name="connsiteX0" fmla="*/ 4458355 w 4778450"/>
              <a:gd name="connsiteY0" fmla="*/ 3583838 h 4778450"/>
              <a:gd name="connsiteX1" fmla="*/ 2389225 w 4778450"/>
              <a:gd name="connsiteY1" fmla="*/ 4778451 h 4778450"/>
              <a:gd name="connsiteX2" fmla="*/ 320095 w 4778450"/>
              <a:gd name="connsiteY2" fmla="*/ 3583839 h 4778450"/>
              <a:gd name="connsiteX3" fmla="*/ 2389225 w 4778450"/>
              <a:gd name="connsiteY3" fmla="*/ 2389225 h 4778450"/>
              <a:gd name="connsiteX4" fmla="*/ 4458355 w 4778450"/>
              <a:gd name="connsiteY4" fmla="*/ 3583838 h 477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8450" h="4778450">
                <a:moveTo>
                  <a:pt x="4458355" y="3583838"/>
                </a:moveTo>
                <a:cubicBezTo>
                  <a:pt x="4031561" y="4323067"/>
                  <a:pt x="3242813" y="4778451"/>
                  <a:pt x="2389225" y="4778451"/>
                </a:cubicBezTo>
                <a:cubicBezTo>
                  <a:pt x="1535637" y="4778451"/>
                  <a:pt x="746889" y="4323067"/>
                  <a:pt x="320095" y="3583839"/>
                </a:cubicBezTo>
                <a:lnTo>
                  <a:pt x="2389225" y="2389225"/>
                </a:lnTo>
                <a:lnTo>
                  <a:pt x="4458355" y="3583838"/>
                </a:lnTo>
                <a:close/>
              </a:path>
            </a:pathLst>
          </a:cu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spcFirstLastPara="0" vert="horz" wrap="square" lIns="1337595" tIns="3044185" rIns="1337595" bIns="313641" numCol="1" spcCol="1270" anchor="ctr" anchorCtr="0">
            <a:noAutofit/>
          </a:bodyPr>
          <a:lstStyle/>
          <a:p>
            <a:pPr lvl="0" algn="ctr" defTabSz="1022350">
              <a:lnSpc>
                <a:spcPct val="90000"/>
              </a:lnSpc>
              <a:spcBef>
                <a:spcPct val="0"/>
              </a:spcBef>
              <a:spcAft>
                <a:spcPct val="35000"/>
              </a:spcAft>
              <a:tabLst>
                <a:tab pos="1069975" algn="l"/>
              </a:tabLst>
            </a:pPr>
            <a:endParaRPr lang="fr-FR" sz="2300" kern="1200" dirty="0"/>
          </a:p>
        </p:txBody>
      </p:sp>
      <p:sp>
        <p:nvSpPr>
          <p:cNvPr id="11" name="Forme libre 10"/>
          <p:cNvSpPr/>
          <p:nvPr>
            <p:custDataLst>
              <p:tags r:id="rId4"/>
            </p:custDataLst>
          </p:nvPr>
        </p:nvSpPr>
        <p:spPr>
          <a:xfrm>
            <a:off x="4583832" y="1454556"/>
            <a:ext cx="2736304" cy="2736304"/>
          </a:xfrm>
          <a:custGeom>
            <a:avLst/>
            <a:gdLst>
              <a:gd name="connsiteX0" fmla="*/ 320095 w 4778450"/>
              <a:gd name="connsiteY0" fmla="*/ 3583838 h 4778450"/>
              <a:gd name="connsiteX1" fmla="*/ 320095 w 4778450"/>
              <a:gd name="connsiteY1" fmla="*/ 1194613 h 4778450"/>
              <a:gd name="connsiteX2" fmla="*/ 2389225 w 4778450"/>
              <a:gd name="connsiteY2" fmla="*/ 0 h 4778450"/>
              <a:gd name="connsiteX3" fmla="*/ 2389225 w 4778450"/>
              <a:gd name="connsiteY3" fmla="*/ 2389225 h 4778450"/>
              <a:gd name="connsiteX4" fmla="*/ 320095 w 4778450"/>
              <a:gd name="connsiteY4" fmla="*/ 3583838 h 477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8450" h="4778450">
                <a:moveTo>
                  <a:pt x="320095" y="3583838"/>
                </a:moveTo>
                <a:cubicBezTo>
                  <a:pt x="-106699" y="2844609"/>
                  <a:pt x="-106699" y="1933842"/>
                  <a:pt x="320095" y="1194613"/>
                </a:cubicBezTo>
                <a:cubicBezTo>
                  <a:pt x="746889" y="455384"/>
                  <a:pt x="1535637" y="0"/>
                  <a:pt x="2389225" y="0"/>
                </a:cubicBezTo>
                <a:lnTo>
                  <a:pt x="2389225" y="2389225"/>
                </a:lnTo>
                <a:lnTo>
                  <a:pt x="320095" y="3583838"/>
                </a:lnTo>
                <a:close/>
              </a:path>
            </a:pathLst>
          </a:cu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541187" tIns="967834" rIns="2674423" bIns="2276220" numCol="1" spcCol="1270" anchor="ctr" anchorCtr="0">
            <a:noAutofit/>
          </a:bodyPr>
          <a:lstStyle/>
          <a:p>
            <a:pPr lvl="0" algn="ctr" defTabSz="1022350">
              <a:lnSpc>
                <a:spcPct val="90000"/>
              </a:lnSpc>
              <a:spcBef>
                <a:spcPct val="0"/>
              </a:spcBef>
              <a:spcAft>
                <a:spcPct val="35000"/>
              </a:spcAft>
            </a:pPr>
            <a:endParaRPr lang="fr-FR" sz="2000" kern="1200" dirty="0"/>
          </a:p>
        </p:txBody>
      </p:sp>
      <p:sp>
        <p:nvSpPr>
          <p:cNvPr id="4" name="Rectangle 3"/>
          <p:cNvSpPr/>
          <p:nvPr/>
        </p:nvSpPr>
        <p:spPr>
          <a:xfrm>
            <a:off x="7726058" y="1265545"/>
            <a:ext cx="4498862" cy="2554545"/>
          </a:xfrm>
          <a:prstGeom prst="rect">
            <a:avLst/>
          </a:prstGeom>
        </p:spPr>
        <p:txBody>
          <a:bodyPr wrap="square">
            <a:spAutoFit/>
          </a:bodyPr>
          <a:lstStyle/>
          <a:p>
            <a:pPr marL="174625" indent="-174625">
              <a:buFont typeface="Arial" panose="020B0604020202020204" pitchFamily="34" charset="0"/>
              <a:buChar char="•"/>
            </a:pPr>
            <a:r>
              <a:rPr lang="fr-BE" sz="2000" dirty="0"/>
              <a:t>Tout travailleur est appelé à devenir associé</a:t>
            </a:r>
          </a:p>
          <a:p>
            <a:pPr marL="174625" indent="-174625">
              <a:buFont typeface="Arial" panose="020B0604020202020204" pitchFamily="34" charset="0"/>
              <a:buChar char="•"/>
            </a:pPr>
            <a:r>
              <a:rPr lang="fr-BE" sz="2000" dirty="0"/>
              <a:t>Les travailleurs détiennent 50 % des voix en AG et CA ou système bicaméral</a:t>
            </a:r>
          </a:p>
          <a:p>
            <a:pPr marL="174625" indent="-174625">
              <a:buFont typeface="Arial" panose="020B0604020202020204" pitchFamily="34" charset="0"/>
              <a:buChar char="•"/>
            </a:pPr>
            <a:r>
              <a:rPr lang="fr-BE" sz="2000" dirty="0"/>
              <a:t>1 personne = une voix </a:t>
            </a:r>
            <a:br>
              <a:rPr lang="fr-BE" sz="2000" dirty="0"/>
            </a:br>
            <a:r>
              <a:rPr lang="fr-BE" sz="2000" dirty="0"/>
              <a:t>ou limitation du pouvoir </a:t>
            </a:r>
            <a:r>
              <a:rPr lang="fr-BE" sz="2000" dirty="0" err="1"/>
              <a:t>votal</a:t>
            </a:r>
            <a:r>
              <a:rPr lang="fr-BE" sz="2000" dirty="0"/>
              <a:t> à 10%</a:t>
            </a:r>
          </a:p>
          <a:p>
            <a:pPr marL="174625" indent="-174625">
              <a:buFont typeface="Arial" panose="020B0604020202020204" pitchFamily="34" charset="0"/>
              <a:buChar char="•"/>
            </a:pPr>
            <a:r>
              <a:rPr lang="fr-BE" sz="2000" dirty="0"/>
              <a:t>Groupe coopératif démocratique à tous les niveaux</a:t>
            </a:r>
          </a:p>
        </p:txBody>
      </p:sp>
      <p:sp>
        <p:nvSpPr>
          <p:cNvPr id="12" name="Espace réservé du contenu 2"/>
          <p:cNvSpPr>
            <a:spLocks noGrp="1"/>
          </p:cNvSpPr>
          <p:nvPr>
            <p:ph idx="1"/>
            <p:custDataLst>
              <p:tags r:id="rId5"/>
            </p:custDataLst>
          </p:nvPr>
        </p:nvSpPr>
        <p:spPr>
          <a:xfrm>
            <a:off x="4198646" y="4569452"/>
            <a:ext cx="7726058" cy="2245183"/>
          </a:xfrm>
        </p:spPr>
        <p:txBody>
          <a:bodyPr>
            <a:normAutofit/>
          </a:bodyPr>
          <a:lstStyle/>
          <a:p>
            <a:pPr>
              <a:buFont typeface="Arial" panose="020B0604020202020204" pitchFamily="34" charset="0"/>
              <a:buChar char="•"/>
            </a:pPr>
            <a:r>
              <a:rPr lang="fr-BE" sz="2000" dirty="0"/>
              <a:t>Capital détenu majoritairement par l’entreprise et les travailleurs</a:t>
            </a:r>
          </a:p>
          <a:p>
            <a:pPr>
              <a:buFont typeface="Arial" panose="020B0604020202020204" pitchFamily="34" charset="0"/>
              <a:buChar char="•"/>
            </a:pPr>
            <a:r>
              <a:rPr lang="fr-BE" sz="2000" b="1" dirty="0"/>
              <a:t>Mise en réserve impartageable</a:t>
            </a:r>
          </a:p>
          <a:p>
            <a:pPr>
              <a:buFont typeface="Arial" panose="020B0604020202020204" pitchFamily="34" charset="0"/>
              <a:buChar char="•"/>
            </a:pPr>
            <a:r>
              <a:rPr lang="fr-BE" sz="2000" b="1" dirty="0"/>
              <a:t>Conversion possible de la ristourne des travailleurs en capital</a:t>
            </a:r>
          </a:p>
          <a:p>
            <a:pPr>
              <a:buFont typeface="Arial" panose="020B0604020202020204" pitchFamily="34" charset="0"/>
              <a:buChar char="•"/>
            </a:pPr>
            <a:r>
              <a:rPr lang="fr-BE" sz="2000" dirty="0"/>
              <a:t>Intelligence collective et gouvernance partagée</a:t>
            </a:r>
          </a:p>
          <a:p>
            <a:pPr>
              <a:buFont typeface="Arial" panose="020B0604020202020204" pitchFamily="34" charset="0"/>
              <a:buChar char="•"/>
            </a:pPr>
            <a:r>
              <a:rPr lang="fr-BE" sz="2000" dirty="0"/>
              <a:t>Implication des travailleurs</a:t>
            </a:r>
          </a:p>
          <a:p>
            <a:pPr>
              <a:buFont typeface="Arial" panose="020B0604020202020204" pitchFamily="34" charset="0"/>
              <a:buChar char="•"/>
            </a:pPr>
            <a:r>
              <a:rPr lang="fr-BE" sz="2000" dirty="0"/>
              <a:t>Capacité d’attirer et de garder les talents</a:t>
            </a:r>
          </a:p>
          <a:p>
            <a:pPr marL="0" indent="0">
              <a:buNone/>
            </a:pPr>
            <a:endParaRPr lang="fr-BE" dirty="0"/>
          </a:p>
        </p:txBody>
      </p:sp>
      <p:sp>
        <p:nvSpPr>
          <p:cNvPr id="6" name="Rectangle 5"/>
          <p:cNvSpPr/>
          <p:nvPr/>
        </p:nvSpPr>
        <p:spPr>
          <a:xfrm>
            <a:off x="6004171" y="2145773"/>
            <a:ext cx="1584175" cy="646331"/>
          </a:xfrm>
          <a:prstGeom prst="rect">
            <a:avLst/>
          </a:prstGeom>
        </p:spPr>
        <p:txBody>
          <a:bodyPr wrap="square">
            <a:spAutoFit/>
          </a:bodyPr>
          <a:lstStyle/>
          <a:p>
            <a:r>
              <a:rPr lang="fr-BE" dirty="0">
                <a:solidFill>
                  <a:schemeClr val="bg1"/>
                </a:solidFill>
              </a:rPr>
              <a:t>Gestion </a:t>
            </a:r>
          </a:p>
          <a:p>
            <a:r>
              <a:rPr lang="fr-BE" dirty="0">
                <a:solidFill>
                  <a:schemeClr val="bg1"/>
                </a:solidFill>
              </a:rPr>
              <a:t>coop. et part.</a:t>
            </a:r>
          </a:p>
        </p:txBody>
      </p:sp>
      <p:sp>
        <p:nvSpPr>
          <p:cNvPr id="7" name="Rectangle 6"/>
          <p:cNvSpPr/>
          <p:nvPr/>
        </p:nvSpPr>
        <p:spPr>
          <a:xfrm>
            <a:off x="4718544" y="2145773"/>
            <a:ext cx="1285627" cy="646331"/>
          </a:xfrm>
          <a:prstGeom prst="rect">
            <a:avLst/>
          </a:prstGeom>
        </p:spPr>
        <p:txBody>
          <a:bodyPr wrap="square">
            <a:spAutoFit/>
          </a:bodyPr>
          <a:lstStyle/>
          <a:p>
            <a:r>
              <a:rPr lang="fr-BE" dirty="0">
                <a:solidFill>
                  <a:schemeClr val="bg1"/>
                </a:solidFill>
              </a:rPr>
              <a:t>Répartition équitable</a:t>
            </a:r>
          </a:p>
        </p:txBody>
      </p:sp>
      <p:sp>
        <p:nvSpPr>
          <p:cNvPr id="8" name="Rectangle 7"/>
          <p:cNvSpPr/>
          <p:nvPr/>
        </p:nvSpPr>
        <p:spPr>
          <a:xfrm>
            <a:off x="5455364" y="3483320"/>
            <a:ext cx="1145955" cy="369332"/>
          </a:xfrm>
          <a:prstGeom prst="rect">
            <a:avLst/>
          </a:prstGeom>
        </p:spPr>
        <p:txBody>
          <a:bodyPr wrap="none">
            <a:spAutoFit/>
          </a:bodyPr>
          <a:lstStyle/>
          <a:p>
            <a:r>
              <a:rPr lang="fr-BE" dirty="0">
                <a:solidFill>
                  <a:schemeClr val="bg1"/>
                </a:solidFill>
              </a:rPr>
              <a:t>Pérennité</a:t>
            </a:r>
            <a:r>
              <a:rPr lang="fr-BE" dirty="0"/>
              <a:t> </a:t>
            </a:r>
          </a:p>
        </p:txBody>
      </p:sp>
      <p:sp>
        <p:nvSpPr>
          <p:cNvPr id="15" name="Rectangle 14"/>
          <p:cNvSpPr/>
          <p:nvPr>
            <p:custDataLst>
              <p:tags r:id="rId6"/>
            </p:custDataLst>
          </p:nvPr>
        </p:nvSpPr>
        <p:spPr>
          <a:xfrm>
            <a:off x="460930" y="2233749"/>
            <a:ext cx="1450157" cy="223892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6" name="Rectangle 15"/>
          <p:cNvSpPr/>
          <p:nvPr>
            <p:custDataLst>
              <p:tags r:id="rId7"/>
            </p:custDataLst>
          </p:nvPr>
        </p:nvSpPr>
        <p:spPr>
          <a:xfrm>
            <a:off x="456623" y="1587944"/>
            <a:ext cx="1447717" cy="6458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7" name="Rectangle 16"/>
          <p:cNvSpPr/>
          <p:nvPr>
            <p:custDataLst>
              <p:tags r:id="rId8"/>
            </p:custDataLst>
          </p:nvPr>
        </p:nvSpPr>
        <p:spPr>
          <a:xfrm>
            <a:off x="571359" y="1696302"/>
            <a:ext cx="1236236" cy="400110"/>
          </a:xfrm>
          <a:prstGeom prst="rect">
            <a:avLst/>
          </a:prstGeom>
          <a:noFill/>
          <a:ln>
            <a:noFill/>
          </a:ln>
        </p:spPr>
        <p:txBody>
          <a:bodyPr wrap="none" lIns="91440" tIns="45720" rIns="91440" bIns="45720">
            <a:spAutoFit/>
          </a:bodyPr>
          <a:lstStyle/>
          <a:p>
            <a:pPr algn="ctr"/>
            <a:r>
              <a:rPr lang="fr-FR" sz="2000" b="0" cap="none" spc="0" dirty="0">
                <a:ln w="0"/>
                <a:solidFill>
                  <a:schemeClr val="tx1"/>
                </a:solidFill>
              </a:rPr>
              <a:t>Dividende</a:t>
            </a:r>
          </a:p>
        </p:txBody>
      </p:sp>
      <p:sp>
        <p:nvSpPr>
          <p:cNvPr id="18" name="Rectangle 17"/>
          <p:cNvSpPr/>
          <p:nvPr>
            <p:custDataLst>
              <p:tags r:id="rId9"/>
            </p:custDataLst>
          </p:nvPr>
        </p:nvSpPr>
        <p:spPr>
          <a:xfrm>
            <a:off x="553127" y="2296048"/>
            <a:ext cx="1263743" cy="1323439"/>
          </a:xfrm>
          <a:prstGeom prst="rect">
            <a:avLst/>
          </a:prstGeom>
          <a:noFill/>
          <a:ln>
            <a:noFill/>
          </a:ln>
        </p:spPr>
        <p:txBody>
          <a:bodyPr wrap="none" lIns="91440" tIns="45720" rIns="91440" bIns="45720">
            <a:spAutoFit/>
          </a:bodyPr>
          <a:lstStyle/>
          <a:p>
            <a:pPr algn="ctr"/>
            <a:r>
              <a:rPr lang="fr-FR" sz="2000" dirty="0">
                <a:ln w="0"/>
              </a:rPr>
              <a:t>Bénéfice</a:t>
            </a:r>
            <a:br>
              <a:rPr lang="fr-FR" sz="2000" dirty="0">
                <a:ln w="0"/>
              </a:rPr>
            </a:br>
            <a:r>
              <a:rPr lang="fr-FR" sz="2000" dirty="0">
                <a:ln w="0"/>
              </a:rPr>
              <a:t>cumulé</a:t>
            </a:r>
            <a:br>
              <a:rPr lang="fr-FR" sz="2000" dirty="0">
                <a:ln w="0"/>
              </a:rPr>
            </a:br>
            <a:r>
              <a:rPr lang="fr-FR" sz="2000" dirty="0">
                <a:ln w="0"/>
              </a:rPr>
              <a:t>valorisant </a:t>
            </a:r>
            <a:br>
              <a:rPr lang="fr-FR" sz="2000" dirty="0">
                <a:ln w="0"/>
              </a:rPr>
            </a:br>
            <a:r>
              <a:rPr lang="fr-FR" sz="2000" dirty="0">
                <a:ln w="0"/>
              </a:rPr>
              <a:t>les parts</a:t>
            </a:r>
            <a:endParaRPr lang="fr-FR" sz="2000" b="0" cap="none" spc="0" dirty="0">
              <a:ln w="0"/>
              <a:solidFill>
                <a:schemeClr val="tx1"/>
              </a:solidFill>
            </a:endParaRPr>
          </a:p>
        </p:txBody>
      </p:sp>
      <p:sp>
        <p:nvSpPr>
          <p:cNvPr id="19" name="Titre 1"/>
          <p:cNvSpPr txBox="1">
            <a:spLocks/>
          </p:cNvSpPr>
          <p:nvPr>
            <p:custDataLst>
              <p:tags r:id="rId10"/>
            </p:custDataLst>
          </p:nvPr>
        </p:nvSpPr>
        <p:spPr>
          <a:xfrm>
            <a:off x="116024" y="1132820"/>
            <a:ext cx="2207152" cy="455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BE" sz="2000" dirty="0"/>
              <a:t>Classique</a:t>
            </a:r>
          </a:p>
        </p:txBody>
      </p:sp>
      <p:sp>
        <p:nvSpPr>
          <p:cNvPr id="20" name="Rectangle 19"/>
          <p:cNvSpPr/>
          <p:nvPr>
            <p:custDataLst>
              <p:tags r:id="rId11"/>
            </p:custDataLst>
          </p:nvPr>
        </p:nvSpPr>
        <p:spPr>
          <a:xfrm rot="16200000">
            <a:off x="-1140708" y="3009581"/>
            <a:ext cx="2746521" cy="400110"/>
          </a:xfrm>
          <a:prstGeom prst="rect">
            <a:avLst/>
          </a:prstGeom>
          <a:noFill/>
          <a:ln>
            <a:noFill/>
          </a:ln>
        </p:spPr>
        <p:txBody>
          <a:bodyPr wrap="none" lIns="91440" tIns="45720" rIns="91440" bIns="45720">
            <a:spAutoFit/>
          </a:bodyPr>
          <a:lstStyle/>
          <a:p>
            <a:pPr algn="ctr"/>
            <a:r>
              <a:rPr lang="fr-FR" sz="2000" dirty="0">
                <a:ln w="0"/>
                <a:effectLst>
                  <a:outerShdw blurRad="38100" dist="19050" dir="2700000" algn="tl" rotWithShape="0">
                    <a:schemeClr val="dk1">
                      <a:alpha val="40000"/>
                    </a:schemeClr>
                  </a:outerShdw>
                </a:effectLst>
              </a:rPr>
              <a:t>Rémunération du capital</a:t>
            </a:r>
            <a:endParaRPr lang="fr-FR" sz="2000" b="0" cap="none" spc="0" dirty="0">
              <a:ln w="0"/>
              <a:solidFill>
                <a:schemeClr val="tx1"/>
              </a:solidFill>
              <a:effectLst>
                <a:outerShdw blurRad="38100" dist="19050" dir="2700000" algn="tl" rotWithShape="0">
                  <a:schemeClr val="dk1">
                    <a:alpha val="40000"/>
                  </a:schemeClr>
                </a:outerShdw>
              </a:effectLst>
            </a:endParaRPr>
          </a:p>
        </p:txBody>
      </p:sp>
      <p:sp>
        <p:nvSpPr>
          <p:cNvPr id="21" name="Rectangle 20"/>
          <p:cNvSpPr/>
          <p:nvPr>
            <p:custDataLst>
              <p:tags r:id="rId12"/>
            </p:custDataLst>
          </p:nvPr>
        </p:nvSpPr>
        <p:spPr>
          <a:xfrm>
            <a:off x="1993091" y="1587943"/>
            <a:ext cx="1625512" cy="86443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2" name="Rectangle 21"/>
          <p:cNvSpPr/>
          <p:nvPr>
            <p:custDataLst>
              <p:tags r:id="rId13"/>
            </p:custDataLst>
          </p:nvPr>
        </p:nvSpPr>
        <p:spPr>
          <a:xfrm>
            <a:off x="1999838" y="2452375"/>
            <a:ext cx="1623072" cy="102103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3" name="Rectangle 22"/>
          <p:cNvSpPr/>
          <p:nvPr>
            <p:custDataLst>
              <p:tags r:id="rId14"/>
            </p:custDataLst>
          </p:nvPr>
        </p:nvSpPr>
        <p:spPr>
          <a:xfrm>
            <a:off x="1996908" y="3473783"/>
            <a:ext cx="1617424" cy="99889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4" name="Rectangle 23"/>
          <p:cNvSpPr/>
          <p:nvPr>
            <p:custDataLst>
              <p:tags r:id="rId15"/>
            </p:custDataLst>
          </p:nvPr>
        </p:nvSpPr>
        <p:spPr>
          <a:xfrm>
            <a:off x="1904341" y="3515159"/>
            <a:ext cx="1796839" cy="1015663"/>
          </a:xfrm>
          <a:prstGeom prst="rect">
            <a:avLst/>
          </a:prstGeom>
          <a:noFill/>
          <a:ln>
            <a:noFill/>
          </a:ln>
        </p:spPr>
        <p:txBody>
          <a:bodyPr wrap="none" lIns="91440" tIns="45720" rIns="91440" bIns="45720">
            <a:spAutoFit/>
          </a:bodyPr>
          <a:lstStyle/>
          <a:p>
            <a:pPr algn="ctr"/>
            <a:r>
              <a:rPr lang="fr-FR" sz="2000" dirty="0">
                <a:ln w="0"/>
              </a:rPr>
              <a:t>Réserves</a:t>
            </a:r>
            <a:br>
              <a:rPr lang="fr-FR" sz="2000" dirty="0">
                <a:ln w="0"/>
              </a:rPr>
            </a:br>
            <a:r>
              <a:rPr lang="fr-FR" sz="2000" dirty="0">
                <a:ln w="0"/>
              </a:rPr>
              <a:t>impartageables</a:t>
            </a:r>
            <a:br>
              <a:rPr lang="fr-FR" sz="2000" dirty="0">
                <a:ln w="0"/>
              </a:rPr>
            </a:br>
            <a:r>
              <a:rPr lang="fr-FR" sz="2000" dirty="0">
                <a:ln w="0"/>
              </a:rPr>
              <a:t>≥ 15 %</a:t>
            </a:r>
            <a:endParaRPr lang="fr-FR" sz="2000" b="0" cap="none" spc="0" dirty="0">
              <a:ln w="0"/>
              <a:solidFill>
                <a:schemeClr val="tx1"/>
              </a:solidFill>
            </a:endParaRPr>
          </a:p>
        </p:txBody>
      </p:sp>
      <p:sp>
        <p:nvSpPr>
          <p:cNvPr id="25" name="Titre 1"/>
          <p:cNvSpPr txBox="1">
            <a:spLocks/>
          </p:cNvSpPr>
          <p:nvPr>
            <p:custDataLst>
              <p:tags r:id="rId16"/>
            </p:custDataLst>
          </p:nvPr>
        </p:nvSpPr>
        <p:spPr>
          <a:xfrm>
            <a:off x="2379821" y="1193339"/>
            <a:ext cx="722982" cy="40286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000" dirty="0"/>
              <a:t>SCOP</a:t>
            </a:r>
          </a:p>
        </p:txBody>
      </p:sp>
      <p:sp>
        <p:nvSpPr>
          <p:cNvPr id="26" name="Rectangle 25"/>
          <p:cNvSpPr/>
          <p:nvPr>
            <p:custDataLst>
              <p:tags r:id="rId17"/>
            </p:custDataLst>
          </p:nvPr>
        </p:nvSpPr>
        <p:spPr>
          <a:xfrm>
            <a:off x="2145947" y="2603824"/>
            <a:ext cx="1313629" cy="707886"/>
          </a:xfrm>
          <a:prstGeom prst="rect">
            <a:avLst/>
          </a:prstGeom>
          <a:noFill/>
          <a:ln>
            <a:noFill/>
          </a:ln>
        </p:spPr>
        <p:txBody>
          <a:bodyPr wrap="none" lIns="91440" tIns="45720" rIns="91440" bIns="45720">
            <a:spAutoFit/>
          </a:bodyPr>
          <a:lstStyle/>
          <a:p>
            <a:pPr algn="ctr"/>
            <a:r>
              <a:rPr lang="fr-FR" sz="2000" dirty="0">
                <a:ln w="0"/>
              </a:rPr>
              <a:t>Part travail</a:t>
            </a:r>
            <a:br>
              <a:rPr lang="fr-FR" sz="2000" dirty="0">
                <a:ln w="0"/>
              </a:rPr>
            </a:br>
            <a:r>
              <a:rPr lang="fr-FR" sz="2000" dirty="0">
                <a:ln w="0"/>
              </a:rPr>
              <a:t>≥ 25 %</a:t>
            </a:r>
            <a:endParaRPr lang="fr-FR" sz="2000" b="0" cap="none" spc="0" dirty="0">
              <a:ln w="0"/>
              <a:solidFill>
                <a:schemeClr val="tx1"/>
              </a:solidFill>
            </a:endParaRPr>
          </a:p>
        </p:txBody>
      </p:sp>
      <p:sp>
        <p:nvSpPr>
          <p:cNvPr id="27" name="Rectangle 26"/>
          <p:cNvSpPr/>
          <p:nvPr>
            <p:custDataLst>
              <p:tags r:id="rId18"/>
            </p:custDataLst>
          </p:nvPr>
        </p:nvSpPr>
        <p:spPr>
          <a:xfrm>
            <a:off x="2092462" y="1617924"/>
            <a:ext cx="1499578" cy="707886"/>
          </a:xfrm>
          <a:prstGeom prst="rect">
            <a:avLst/>
          </a:prstGeom>
          <a:solidFill>
            <a:schemeClr val="bg1">
              <a:alpha val="0"/>
            </a:schemeClr>
          </a:solidFill>
          <a:ln>
            <a:noFill/>
          </a:ln>
        </p:spPr>
        <p:txBody>
          <a:bodyPr wrap="none" lIns="91440" tIns="45720" rIns="91440" bIns="45720">
            <a:spAutoFit/>
          </a:bodyPr>
          <a:lstStyle/>
          <a:p>
            <a:pPr algn="ctr"/>
            <a:r>
              <a:rPr lang="fr-FR" sz="2000" dirty="0">
                <a:ln w="0"/>
              </a:rPr>
              <a:t>≤ Réserves</a:t>
            </a:r>
            <a:br>
              <a:rPr lang="fr-FR" sz="2000" dirty="0">
                <a:ln w="0"/>
              </a:rPr>
            </a:br>
            <a:r>
              <a:rPr lang="fr-FR" sz="2000" dirty="0">
                <a:ln w="0"/>
              </a:rPr>
              <a:t>≤ Part travail</a:t>
            </a:r>
            <a:endParaRPr lang="fr-FR" sz="2000" b="0" cap="none" spc="0" dirty="0">
              <a:ln w="0"/>
              <a:solidFill>
                <a:schemeClr val="tx1"/>
              </a:solidFill>
            </a:endParaRPr>
          </a:p>
        </p:txBody>
      </p:sp>
    </p:spTree>
    <p:extLst>
      <p:ext uri="{BB962C8B-B14F-4D97-AF65-F5344CB8AC3E}">
        <p14:creationId xmlns:p14="http://schemas.microsoft.com/office/powerpoint/2010/main" val="392162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uiExpand="1" build="p"/>
      <p:bldP spid="15" grpId="0" animBg="1"/>
      <p:bldP spid="16" grpId="0" animBg="1"/>
      <p:bldP spid="17" grpId="0"/>
      <p:bldP spid="18" grpId="0"/>
      <p:bldP spid="19" grpId="0"/>
      <p:bldP spid="20" grpId="0"/>
      <p:bldP spid="21" grpId="0" animBg="1"/>
      <p:bldP spid="22" grpId="0" animBg="1"/>
      <p:bldP spid="23" grpId="0" animBg="1"/>
      <p:bldP spid="24" grpId="0"/>
      <p:bldP spid="25" grpId="0"/>
      <p:bldP spid="26" grpId="0"/>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custDataLst>
              <p:tags r:id="rId1"/>
            </p:custDataLst>
          </p:nvPr>
        </p:nvSpPr>
        <p:spPr>
          <a:xfrm>
            <a:off x="0" y="-28245"/>
            <a:ext cx="12192000" cy="1143000"/>
          </a:xfrm>
          <a:ln>
            <a:solidFill>
              <a:srgbClr val="0070C0"/>
            </a:solidFill>
          </a:ln>
        </p:spPr>
        <p:txBody>
          <a:bodyPr>
            <a:normAutofit/>
          </a:bodyPr>
          <a:lstStyle/>
          <a:p>
            <a:pPr algn="l"/>
            <a:r>
              <a:rPr lang="fr-BE" dirty="0">
                <a:latin typeface="Segoe UI Light" panose="020B0502040204020203" pitchFamily="34" charset="0"/>
                <a:cs typeface="Segoe UI Light" panose="020B0502040204020203" pitchFamily="34" charset="0"/>
              </a:rPr>
              <a:t>Le témoignage de Michel Foucart (</a:t>
            </a:r>
            <a:r>
              <a:rPr lang="fr-BE" dirty="0" err="1">
                <a:latin typeface="Segoe UI Light" panose="020B0502040204020203" pitchFamily="34" charset="0"/>
                <a:cs typeface="Segoe UI Light" panose="020B0502040204020203" pitchFamily="34" charset="0"/>
              </a:rPr>
              <a:t>Technord</a:t>
            </a:r>
            <a:r>
              <a:rPr lang="fr-BE" dirty="0">
                <a:latin typeface="Segoe UI Light" panose="020B0502040204020203" pitchFamily="34" charset="0"/>
                <a:cs typeface="Segoe UI Light" panose="020B0502040204020203" pitchFamily="34" charset="0"/>
              </a:rPr>
              <a:t>)</a:t>
            </a:r>
          </a:p>
        </p:txBody>
      </p:sp>
      <p:sp>
        <p:nvSpPr>
          <p:cNvPr id="9" name="ZoneTexte 8"/>
          <p:cNvSpPr txBox="1"/>
          <p:nvPr/>
        </p:nvSpPr>
        <p:spPr>
          <a:xfrm>
            <a:off x="263352" y="1120492"/>
            <a:ext cx="11161240" cy="5632311"/>
          </a:xfrm>
          <a:prstGeom prst="rect">
            <a:avLst/>
          </a:prstGeom>
          <a:noFill/>
        </p:spPr>
        <p:txBody>
          <a:bodyPr wrap="square" rtlCol="0">
            <a:spAutoFit/>
          </a:bodyPr>
          <a:lstStyle/>
          <a:p>
            <a:pPr>
              <a:lnSpc>
                <a:spcPct val="150000"/>
              </a:lnSpc>
            </a:pPr>
            <a:endParaRPr lang="fr-FR" altLang="fr-FR" sz="2400" dirty="0"/>
          </a:p>
          <a:p>
            <a:pPr>
              <a:lnSpc>
                <a:spcPct val="150000"/>
              </a:lnSpc>
            </a:pPr>
            <a:endParaRPr lang="fr-FR" altLang="fr-FR" sz="2400" dirty="0"/>
          </a:p>
          <a:p>
            <a:pPr>
              <a:lnSpc>
                <a:spcPct val="150000"/>
              </a:lnSpc>
            </a:pPr>
            <a:endParaRPr lang="fr-FR" altLang="fr-FR" sz="2400" dirty="0"/>
          </a:p>
          <a:p>
            <a:pPr>
              <a:lnSpc>
                <a:spcPct val="150000"/>
              </a:lnSpc>
            </a:pPr>
            <a:r>
              <a:rPr lang="fr-FR" altLang="fr-FR" sz="2400" dirty="0">
                <a:hlinkClick r:id="rId4"/>
              </a:rPr>
              <a:t> </a:t>
            </a:r>
          </a:p>
          <a:p>
            <a:pPr>
              <a:lnSpc>
                <a:spcPct val="150000"/>
              </a:lnSpc>
            </a:pPr>
            <a:endParaRPr lang="fr-BE" u="sng" dirty="0">
              <a:hlinkClick r:id="rId5"/>
            </a:endParaRPr>
          </a:p>
          <a:p>
            <a:pPr>
              <a:lnSpc>
                <a:spcPct val="150000"/>
              </a:lnSpc>
            </a:pPr>
            <a:endParaRPr lang="fr-BE" u="sng" dirty="0">
              <a:hlinkClick r:id="rId5"/>
            </a:endParaRPr>
          </a:p>
          <a:p>
            <a:pPr>
              <a:lnSpc>
                <a:spcPct val="150000"/>
              </a:lnSpc>
            </a:pPr>
            <a:endParaRPr lang="fr-BE" u="sng" dirty="0">
              <a:hlinkClick r:id="rId5"/>
            </a:endParaRPr>
          </a:p>
          <a:p>
            <a:pPr>
              <a:lnSpc>
                <a:spcPct val="150000"/>
              </a:lnSpc>
            </a:pPr>
            <a:endParaRPr lang="fr-BE" u="sng" dirty="0">
              <a:hlinkClick r:id="rId5"/>
            </a:endParaRPr>
          </a:p>
          <a:p>
            <a:pPr>
              <a:lnSpc>
                <a:spcPct val="150000"/>
              </a:lnSpc>
            </a:pPr>
            <a:r>
              <a:rPr lang="fr-BE" u="sng" dirty="0">
                <a:hlinkClick r:id="rId5"/>
              </a:rPr>
              <a:t>https://www.youtube.com/watch?v=-S9fpvLtJMI&amp;feature=youtu.be</a:t>
            </a:r>
            <a:endParaRPr lang="fr-BE" u="sng" dirty="0"/>
          </a:p>
          <a:p>
            <a:pPr>
              <a:lnSpc>
                <a:spcPct val="150000"/>
              </a:lnSpc>
            </a:pPr>
            <a:r>
              <a:rPr lang="fr-BE" b="1" dirty="0"/>
              <a:t>Pour plus de témoignages :</a:t>
            </a:r>
          </a:p>
          <a:p>
            <a:pPr>
              <a:lnSpc>
                <a:spcPct val="150000"/>
              </a:lnSpc>
            </a:pPr>
            <a:r>
              <a:rPr lang="fr-BE" u="sng" dirty="0">
                <a:hlinkClick r:id="rId6"/>
              </a:rPr>
              <a:t>http://les-scop.be/spip.php?article25</a:t>
            </a:r>
            <a:endParaRPr lang="fr-BE" u="sng" dirty="0"/>
          </a:p>
          <a:p>
            <a:pPr>
              <a:lnSpc>
                <a:spcPct val="150000"/>
              </a:lnSpc>
            </a:pPr>
            <a:endParaRPr lang="fr-BE" u="sng" dirty="0"/>
          </a:p>
        </p:txBody>
      </p:sp>
      <p:pic>
        <p:nvPicPr>
          <p:cNvPr id="2" name="Image 1">
            <a:extLst>
              <a:ext uri="{FF2B5EF4-FFF2-40B4-BE49-F238E27FC236}">
                <a16:creationId xmlns:a16="http://schemas.microsoft.com/office/drawing/2014/main" id="{92963406-3A69-46CC-90E3-E00D6E1867BD}"/>
              </a:ext>
            </a:extLst>
          </p:cNvPr>
          <p:cNvPicPr>
            <a:picLocks noChangeAspect="1"/>
          </p:cNvPicPr>
          <p:nvPr/>
        </p:nvPicPr>
        <p:blipFill>
          <a:blip r:embed="rId7"/>
          <a:stretch>
            <a:fillRect/>
          </a:stretch>
        </p:blipFill>
        <p:spPr>
          <a:xfrm>
            <a:off x="2351584" y="1196752"/>
            <a:ext cx="5832648" cy="3280864"/>
          </a:xfrm>
          <a:prstGeom prst="rect">
            <a:avLst/>
          </a:prstGeom>
        </p:spPr>
      </p:pic>
    </p:spTree>
    <p:extLst>
      <p:ext uri="{BB962C8B-B14F-4D97-AF65-F5344CB8AC3E}">
        <p14:creationId xmlns:p14="http://schemas.microsoft.com/office/powerpoint/2010/main" val="3359544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407368" y="1772816"/>
            <a:ext cx="11218778" cy="4929413"/>
          </a:xfrm>
        </p:spPr>
        <p:txBody>
          <a:bodyPr>
            <a:normAutofit/>
          </a:bodyPr>
          <a:lstStyle/>
          <a:p>
            <a:pPr lvl="0">
              <a:lnSpc>
                <a:spcPct val="200000"/>
              </a:lnSpc>
              <a:buFont typeface="Arial" panose="020B0604020202020204" pitchFamily="34" charset="0"/>
              <a:buChar char="•"/>
            </a:pPr>
            <a:r>
              <a:rPr lang="fr-FR" sz="2400" dirty="0"/>
              <a:t>Juridique et social: permettre la triple-casquette</a:t>
            </a:r>
          </a:p>
          <a:p>
            <a:pPr lvl="0">
              <a:lnSpc>
                <a:spcPct val="200000"/>
              </a:lnSpc>
              <a:buFont typeface="Arial" panose="020B0604020202020204" pitchFamily="34" charset="0"/>
              <a:buChar char="•"/>
            </a:pPr>
            <a:r>
              <a:rPr lang="fr-FR" sz="2400" dirty="0"/>
              <a:t>Fiscal: réserve impartageable exonérée</a:t>
            </a:r>
          </a:p>
          <a:p>
            <a:pPr>
              <a:lnSpc>
                <a:spcPct val="200000"/>
              </a:lnSpc>
              <a:buFont typeface="Arial" panose="020B0604020202020204" pitchFamily="34" charset="0"/>
              <a:buChar char="•"/>
            </a:pPr>
            <a:r>
              <a:rPr lang="fr-FR" sz="2400" dirty="0"/>
              <a:t>Entrepreneurial: la SCOP est connue, comprise, soutenue et conseillée</a:t>
            </a:r>
          </a:p>
          <a:p>
            <a:pPr>
              <a:lnSpc>
                <a:spcPct val="200000"/>
              </a:lnSpc>
              <a:buFont typeface="Arial" panose="020B0604020202020204" pitchFamily="34" charset="0"/>
              <a:buChar char="•"/>
            </a:pPr>
            <a:r>
              <a:rPr lang="fr-FR" sz="2400" dirty="0"/>
              <a:t>(R)évolution culturelle: oser parler à ses travailleurs de sa transmission, près de 50% des entreprises pourraient ne pas trouver de repreneur … </a:t>
            </a:r>
          </a:p>
          <a:p>
            <a:pPr lvl="0">
              <a:lnSpc>
                <a:spcPct val="120000"/>
              </a:lnSpc>
              <a:buFont typeface="Arial" panose="020B0604020202020204" pitchFamily="34" charset="0"/>
              <a:buChar char="•"/>
            </a:pPr>
            <a:endParaRPr lang="fr-FR" sz="4100" dirty="0"/>
          </a:p>
          <a:p>
            <a:pPr marL="0" lvl="0" indent="0">
              <a:lnSpc>
                <a:spcPct val="120000"/>
              </a:lnSpc>
              <a:buNone/>
            </a:pPr>
            <a:endParaRPr lang="fr-FR" sz="2100" dirty="0"/>
          </a:p>
          <a:p>
            <a:pPr marL="0" lvl="0" indent="0">
              <a:buNone/>
            </a:pPr>
            <a:endParaRPr lang="fr-FR" sz="2000" dirty="0"/>
          </a:p>
          <a:p>
            <a:pPr marL="0" lvl="0" indent="0">
              <a:buNone/>
            </a:pPr>
            <a:endParaRPr lang="fr-BE" sz="2000" dirty="0"/>
          </a:p>
          <a:p>
            <a:pPr marL="0" indent="0">
              <a:buNone/>
            </a:pPr>
            <a:endParaRPr lang="fr-BE" dirty="0"/>
          </a:p>
        </p:txBody>
      </p:sp>
      <p:sp>
        <p:nvSpPr>
          <p:cNvPr id="6" name="Titre 1"/>
          <p:cNvSpPr>
            <a:spLocks noGrp="1"/>
          </p:cNvSpPr>
          <p:nvPr>
            <p:ph type="title"/>
            <p:custDataLst>
              <p:tags r:id="rId2"/>
            </p:custDataLst>
          </p:nvPr>
        </p:nvSpPr>
        <p:spPr>
          <a:xfrm>
            <a:off x="0" y="-28245"/>
            <a:ext cx="12192000" cy="1143000"/>
          </a:xfrm>
          <a:ln>
            <a:solidFill>
              <a:srgbClr val="0070C0"/>
            </a:solidFill>
          </a:ln>
        </p:spPr>
        <p:txBody>
          <a:bodyPr/>
          <a:lstStyle/>
          <a:p>
            <a:pPr algn="l"/>
            <a:r>
              <a:rPr lang="fr-BE" dirty="0">
                <a:latin typeface="Segoe UI Light" panose="020B0502040204020203" pitchFamily="34" charset="0"/>
                <a:cs typeface="Segoe UI Light" panose="020B0502040204020203" pitchFamily="34" charset="0"/>
              </a:rPr>
              <a:t>SCOP en Belgique: enjeux</a:t>
            </a:r>
          </a:p>
        </p:txBody>
      </p:sp>
    </p:spTree>
    <p:extLst>
      <p:ext uri="{BB962C8B-B14F-4D97-AF65-F5344CB8AC3E}">
        <p14:creationId xmlns:p14="http://schemas.microsoft.com/office/powerpoint/2010/main" val="1951877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407368" y="1772816"/>
            <a:ext cx="11218778" cy="4929413"/>
          </a:xfrm>
        </p:spPr>
        <p:txBody>
          <a:bodyPr>
            <a:normAutofit/>
          </a:bodyPr>
          <a:lstStyle/>
          <a:p>
            <a:pPr marL="0" lvl="0" indent="0">
              <a:lnSpc>
                <a:spcPct val="120000"/>
              </a:lnSpc>
              <a:buNone/>
            </a:pPr>
            <a:endParaRPr lang="fr-FR" sz="4100" dirty="0"/>
          </a:p>
          <a:p>
            <a:pPr marL="0" lvl="0" indent="0">
              <a:lnSpc>
                <a:spcPct val="120000"/>
              </a:lnSpc>
              <a:buNone/>
            </a:pPr>
            <a:endParaRPr lang="fr-FR" sz="2100" dirty="0"/>
          </a:p>
          <a:p>
            <a:pPr marL="0" lvl="0" indent="0">
              <a:buNone/>
            </a:pPr>
            <a:endParaRPr lang="fr-FR" sz="2000" dirty="0"/>
          </a:p>
          <a:p>
            <a:pPr marL="0" lvl="0" indent="0">
              <a:buNone/>
            </a:pPr>
            <a:endParaRPr lang="fr-BE" sz="2000" dirty="0"/>
          </a:p>
          <a:p>
            <a:pPr marL="0" indent="0">
              <a:buNone/>
            </a:pPr>
            <a:endParaRPr lang="fr-BE" dirty="0"/>
          </a:p>
        </p:txBody>
      </p:sp>
      <p:sp>
        <p:nvSpPr>
          <p:cNvPr id="6" name="Titre 1"/>
          <p:cNvSpPr>
            <a:spLocks noGrp="1"/>
          </p:cNvSpPr>
          <p:nvPr>
            <p:ph type="title"/>
            <p:custDataLst>
              <p:tags r:id="rId2"/>
            </p:custDataLst>
          </p:nvPr>
        </p:nvSpPr>
        <p:spPr>
          <a:xfrm>
            <a:off x="0" y="-28245"/>
            <a:ext cx="12192000" cy="432909"/>
          </a:xfrm>
          <a:ln>
            <a:solidFill>
              <a:srgbClr val="0070C0"/>
            </a:solidFill>
          </a:ln>
        </p:spPr>
        <p:txBody>
          <a:bodyPr>
            <a:normAutofit fontScale="90000"/>
          </a:bodyPr>
          <a:lstStyle/>
          <a:p>
            <a:pPr algn="l"/>
            <a:endParaRPr lang="fr-BE" dirty="0">
              <a:latin typeface="Segoe UI Light" panose="020B0502040204020203" pitchFamily="34" charset="0"/>
              <a:cs typeface="Segoe UI Light" panose="020B0502040204020203" pitchFamily="34" charset="0"/>
            </a:endParaRPr>
          </a:p>
        </p:txBody>
      </p:sp>
      <p:pic>
        <p:nvPicPr>
          <p:cNvPr id="2" name="Image 1">
            <a:extLst>
              <a:ext uri="{FF2B5EF4-FFF2-40B4-BE49-F238E27FC236}">
                <a16:creationId xmlns:a16="http://schemas.microsoft.com/office/drawing/2014/main" id="{74897A7D-EA13-4D3D-81F0-D93B56DA5B69}"/>
              </a:ext>
            </a:extLst>
          </p:cNvPr>
          <p:cNvPicPr>
            <a:picLocks noChangeAspect="1"/>
          </p:cNvPicPr>
          <p:nvPr/>
        </p:nvPicPr>
        <p:blipFill>
          <a:blip r:embed="rId4"/>
          <a:stretch>
            <a:fillRect/>
          </a:stretch>
        </p:blipFill>
        <p:spPr>
          <a:xfrm>
            <a:off x="-24680" y="1170606"/>
            <a:ext cx="11975343" cy="4418634"/>
          </a:xfrm>
          <a:prstGeom prst="rect">
            <a:avLst/>
          </a:prstGeom>
        </p:spPr>
      </p:pic>
    </p:spTree>
    <p:extLst>
      <p:ext uri="{BB962C8B-B14F-4D97-AF65-F5344CB8AC3E}">
        <p14:creationId xmlns:p14="http://schemas.microsoft.com/office/powerpoint/2010/main" val="14954070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8"/>
</p:tagLst>
</file>

<file path=ppt/tags/tag12.xml><?xml version="1.0" encoding="utf-8"?>
<p:tagLst xmlns:a="http://schemas.openxmlformats.org/drawingml/2006/main" xmlns:r="http://schemas.openxmlformats.org/officeDocument/2006/relationships" xmlns:p="http://schemas.openxmlformats.org/presentationml/2006/main">
  <p:tag name="NUM" val="9"/>
</p:tagLst>
</file>

<file path=ppt/tags/tag13.xml><?xml version="1.0" encoding="utf-8"?>
<p:tagLst xmlns:a="http://schemas.openxmlformats.org/drawingml/2006/main" xmlns:r="http://schemas.openxmlformats.org/officeDocument/2006/relationships" xmlns:p="http://schemas.openxmlformats.org/presentationml/2006/main">
  <p:tag name="NUM" val="10"/>
</p:tagLst>
</file>

<file path=ppt/tags/tag14.xml><?xml version="1.0" encoding="utf-8"?>
<p:tagLst xmlns:a="http://schemas.openxmlformats.org/drawingml/2006/main" xmlns:r="http://schemas.openxmlformats.org/officeDocument/2006/relationships" xmlns:p="http://schemas.openxmlformats.org/presentationml/2006/main">
  <p:tag name="NUM" val="11"/>
</p:tagLst>
</file>

<file path=ppt/tags/tag15.xml><?xml version="1.0" encoding="utf-8"?>
<p:tagLst xmlns:a="http://schemas.openxmlformats.org/drawingml/2006/main" xmlns:r="http://schemas.openxmlformats.org/officeDocument/2006/relationships" xmlns:p="http://schemas.openxmlformats.org/presentationml/2006/main">
  <p:tag name="NUM" val="10"/>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8"/>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8"/>
</p:tagLst>
</file>

<file path=ppt/tags/tag21.xml><?xml version="1.0" encoding="utf-8"?>
<p:tagLst xmlns:a="http://schemas.openxmlformats.org/drawingml/2006/main" xmlns:r="http://schemas.openxmlformats.org/officeDocument/2006/relationships" xmlns:p="http://schemas.openxmlformats.org/presentationml/2006/main">
  <p:tag name="NUM" val="18"/>
</p:tagLst>
</file>

<file path=ppt/tags/tag22.xml><?xml version="1.0" encoding="utf-8"?>
<p:tagLst xmlns:a="http://schemas.openxmlformats.org/drawingml/2006/main" xmlns:r="http://schemas.openxmlformats.org/officeDocument/2006/relationships" xmlns:p="http://schemas.openxmlformats.org/presentationml/2006/main">
  <p:tag name="NUM" val="18"/>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CE0E1A89014F942AE7DB5E5304776F1" ma:contentTypeVersion="2" ma:contentTypeDescription="Crée un document." ma:contentTypeScope="" ma:versionID="6a159819a0da47cf331d0780af53743c">
  <xsd:schema xmlns:xsd="http://www.w3.org/2001/XMLSchema" xmlns:xs="http://www.w3.org/2001/XMLSchema" xmlns:p="http://schemas.microsoft.com/office/2006/metadata/properties" xmlns:ns2="a0818207-eb09-406d-bce0-6ba631647836" targetNamespace="http://schemas.microsoft.com/office/2006/metadata/properties" ma:root="true" ma:fieldsID="8f8729038af9d8b562e6c6032c2ea7d6" ns2:_="">
    <xsd:import namespace="a0818207-eb09-406d-bce0-6ba631647836"/>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818207-eb09-406d-bce0-6ba631647836"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AC7642-74B9-48A5-B85A-E1E27121DAB7}">
  <ds:schemaRefs>
    <ds:schemaRef ds:uri="http://schemas.microsoft.com/office/2006/metadata/properties"/>
    <ds:schemaRef ds:uri="a0818207-eb09-406d-bce0-6ba63164783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DC33A54C-9547-4927-8232-C8F9A42183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818207-eb09-406d-bce0-6ba6316478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755477-CF61-4D19-A58F-3DD1CC060E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268</Words>
  <Application>Microsoft Office PowerPoint</Application>
  <PresentationFormat>Grand écran</PresentationFormat>
  <Paragraphs>67</Paragraphs>
  <Slides>7</Slides>
  <Notes>2</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7</vt:i4>
      </vt:variant>
    </vt:vector>
  </HeadingPairs>
  <TitlesOfParts>
    <vt:vector size="14" baseType="lpstr">
      <vt:lpstr>Arial</vt:lpstr>
      <vt:lpstr>Calibri</vt:lpstr>
      <vt:lpstr>Courier New</vt:lpstr>
      <vt:lpstr>Segoe UI Light</vt:lpstr>
      <vt:lpstr>Times New Roman</vt:lpstr>
      <vt:lpstr>Thème Office</vt:lpstr>
      <vt:lpstr>Conception personnalisée</vt:lpstr>
      <vt:lpstr>La Société COopérative et Participative (SCOP),  une alternative crédible pour la pérennisation et la transmission d’entreprises?   Comité des Régions  26 septembre 2017  par Didier GOETGHEBUER   </vt:lpstr>
      <vt:lpstr>Le programme</vt:lpstr>
      <vt:lpstr>L’entreprise démocratique et solidaire</vt:lpstr>
      <vt:lpstr>La « tarte » à la SCOP</vt:lpstr>
      <vt:lpstr>Le témoignage de Michel Foucart (Technord)</vt:lpstr>
      <vt:lpstr>SCOP en Belgique: enjeux</vt:lpstr>
      <vt:lpstr>Présentation PowerPoint</vt:lpstr>
    </vt:vector>
  </TitlesOfParts>
  <Company>Damnet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Jean-François Coutelier</dc:creator>
  <cp:lastModifiedBy>Didier GOETGHEBUER (Les SCOP Wallonie-Bruxelles)</cp:lastModifiedBy>
  <cp:revision>312</cp:revision>
  <cp:lastPrinted>2016-05-24T10:28:51Z</cp:lastPrinted>
  <dcterms:created xsi:type="dcterms:W3CDTF">2014-02-13T10:29:15Z</dcterms:created>
  <dcterms:modified xsi:type="dcterms:W3CDTF">2017-09-25T15:24:35Z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0x0101004CE0E1A89014F942AE7DB5E5304776F1</vt:lpwstr>
  </property>
</Properties>
</file>